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8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10077450" cy="5668963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38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95822D2-FAA2-23FF-9814-0915189F4B4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23FF37-E35A-5675-490C-EB444C0BEEBC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4D8B39-F508-BB17-461F-AD4934508E3F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90D16A-AF7F-937C-FC00-5263CA1F0F54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FD795321-28C2-4B5D-8383-0379B8EEB4DA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676224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93C7A5-7F14-6949-A268-3E78AA4180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90D2C6-5A3C-40E6-455B-C2613A96CF84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DE47997-3133-B09D-F3BD-87747D65D5C3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F5E-093E-17CE-4736-3327B06CA3EC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30E2E4-F752-2FBB-536B-14E2E3F804E1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99EC3E-91FE-0016-F7DD-D5BA332D6AF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756695FD-719C-475A-9FF0-8179470E76F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86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  <a:ea typeface="Microsoft YaHei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0520E-8436-1D7F-8086-A214ACA6603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7026145-11D5-49A5-BBF3-4DEA81604254}" type="slidenum">
              <a:t>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FBD8D7-B8B7-FD80-134B-1E0A8866157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5EE03F-FC91-CE48-C036-B84FB0991F3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E4849-76AE-5D2F-EF18-D3D7459B083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89DE679-2456-4B0F-903A-4D4EDE59F949}" type="slidenum">
              <a:t>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8A77CC-ECB7-37A3-7C37-AFA8F3D7D04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1D9986-12CD-5016-E020-434DF3A9D89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E7BEFB-B945-CEBC-D020-FF36C687389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EC439E3-9F98-4456-998C-E60A246ADA08}" type="slidenum">
              <a:t>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467897-CA8F-B388-FDD0-31D2BE4A1FB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AA3CE4-349F-62BF-CE57-D779FCE17C2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95AA4-DCF3-D19D-CDAE-352C1EC968A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01F689C-6ABA-4BFA-B608-5BA4F8CE73E9}" type="slidenum">
              <a:t>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8D0538-8BB4-5F90-364D-C8EAF7F6DB2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1BAB4B-1E0B-5673-1AFD-12F9F2E7EA2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0F4899-E196-8464-6BB2-735B4B18932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B0F4DE4-E5F0-4286-AFE4-6E85782E5CE0}" type="slidenum">
              <a:t>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A36BFA-264E-4F40-8D62-E75A7FF1863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1F8082-2B3A-B609-6337-D52E4F929DD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AAB4F-FE8A-D1ED-04AF-812CCE47CEB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C364D19-2EFB-4581-9C26-8753C99E6827}" type="slidenum">
              <a:t>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F1F3C5-6122-5DCC-0890-8B6F6B02B2A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46D61B-F123-DB33-CD92-9C603C1E95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5856F5-4C31-808F-D3EB-47E6F22B517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1CB96E0-1DD5-46BA-8C5F-65397ABA049D}" type="slidenum">
              <a:t>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9C3C5A-CB9D-72AD-F908-22C6B34826B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267515-3EBD-3A79-D665-3A0BFB7BAF8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03C18-98A5-9475-91F1-931005C664B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F2FB445-E59D-42D8-9EBA-6AC3DEAF877D}" type="slidenum">
              <a:t>16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885205-2410-A2B4-C2BC-2BB6DF05593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4388C2-E5A4-2138-3954-4C7D1DCB172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8EECD5-3811-CED9-EBA1-3D306145576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DE7784C-A398-4C38-BF34-0FDC1EDB38E4}" type="slidenum">
              <a:t>17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B9BA0D-3F38-82EE-04D8-E55D56FEA29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6706F2-0494-2927-36FA-BC5FF905273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1EF9D-E334-248C-3ED9-BD53FE53154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0A7FF4D-5495-47AD-B725-5BCA69BA99C4}" type="slidenum">
              <a:t>18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063366-D79D-C19D-9A09-1AFC4AF4461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26979D-7B09-C47B-F2E8-A75A1EF5D0B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8885D1-652A-1E20-8FC5-68B43DDAEE9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141A1DB-A369-4BBB-A495-99C0A6514A48}" type="slidenum">
              <a:t>19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FD589C-2012-6F0B-0878-E7B16D40DC5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198BAC-CC19-33FC-5E2F-A765EE9C2F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84344-8068-963E-289F-28BDB29DE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0290A2-F1DB-F28C-3F6F-14F57A0D3AE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89DE679-2456-4B0F-903A-4D4EDE59F949}" type="slidenum">
              <a:t>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D893CD-ED9D-5AF3-D575-C64CC350B38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F1E515-38EA-5652-E86C-2725AFF99CF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2543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591DEB-8C28-5010-7D07-D2B802B233F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27BC738-453A-4D20-B23E-BC95F8BC5052}" type="slidenum">
              <a:t>20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7E6C3E-868F-1B78-FE36-7AA3F717886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54D98-8DFD-CB03-9C25-12B252563A5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CA6081-25A9-4A8C-2760-B6F39F9A3E1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22F4933-A8E7-4029-B7AB-C775BDDC5409}" type="slidenum">
              <a:t>21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A31B42-4C9F-7B2F-8F54-C37D0C0EFE2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52F976-A3DE-EEDD-BA83-0400E518FC3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F2CFDC-0D9E-250F-5899-B156D3ABD7D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DA23B3-A876-49DC-9E60-2B3B37A211F4}" type="slidenum">
              <a:t>22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77A80F-6EAD-3758-D6DE-DBF7C8EF3AA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703505-0AE4-364C-D1F3-5556B377B0C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C84182-F277-1100-9F46-E606B0A938C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F2A0EC7-87CE-4C97-9A78-62BBF11B3F8A}" type="slidenum">
              <a:t>23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707D37-A167-07B8-9F96-D36C95EA8C6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954AA3-B801-B5D6-3664-40A35916264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9033C7-C794-4B71-E94C-63B9559A001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7665858-A4C0-45FB-8763-DD3C9670CDE8}" type="slidenum">
              <a:t>24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91E38C-78B6-24B6-72EC-5DD28B5EA88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E43CEE-08AD-DBC9-6409-C5820EBA502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DFBDED-13C3-3616-949D-DF5A1F3C67A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41BCAFA-C8E0-470E-B354-7370F4EF9EDA}" type="slidenum">
              <a:t>25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319F4B-8192-84D8-5E4E-21313749F19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8AE6B0-B2C4-C45D-80D6-D3DCA8D0816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666CF8-86B3-608E-2FCF-9AF5EBFEBBA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54BEA0B-10FE-4883-BF9F-22CDFE2A7F55}" type="slidenum">
              <a:t>26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1EDA88-B485-162B-E4D3-25315069133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45FB99-DF13-3D71-DA1B-89F319EC86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612C08-4BE2-1F1E-1982-0611522A03D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19276D5-58A0-4C3F-B68D-20A7335C2FB9}" type="slidenum">
              <a:t>27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456F94-AB99-C3D8-1852-B5C1F985717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9DAD0E-94C4-0E8B-82A5-7F1337515A7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B6CAF7-57AE-7F7D-3C7D-56115DFCC79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2705394-2DF1-4107-9199-9E570BCD09BC}" type="slidenum">
              <a:t>28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D9193B-AD7F-95FC-DAD7-52497439888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16C9D1-3735-182D-0E77-2487B1AF049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78119D-1BED-E339-79FA-FB7CEB0E9BB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7E032A5-B3C9-4FD4-A18A-1997CB99809B}" type="slidenum">
              <a:t>29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E237F5-F61A-290E-14DE-DA082633A27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EC1B51-334E-A755-234F-FD6465B525F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F55230-04EF-C80C-CE42-42E9C3EA281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C980D4E-E15F-4D19-B453-0328EF42EA1E}" type="slidenum">
              <a:t>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88A485-53A3-B330-1673-DEC4F08EF3E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E997A4-0182-2D7F-26D8-C22319D60EA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3954DA-1EAA-E0B3-91BD-1374804E1F1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887DA47-26A7-4FE9-A2D8-501A3B5B81DA}" type="slidenum">
              <a:t>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691D8B-93CC-82F6-2285-30A0B74E1B6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A78EB9-4050-B498-529C-3E6D0842A7B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16BB21-5085-A2E3-87B0-9E7ADE6B85F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29EDC1B-4804-4EE2-8DEE-824CFF655C3A}" type="slidenum">
              <a:t>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781672-83FC-8A18-AF5F-CE82CAAD41B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84D0F9-F0F7-004C-4C3C-8E80B027EF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CEE3B-629B-744C-73A8-21BB75F2260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9DBBA9E-7D30-42F4-9ADB-F584ADE95397}" type="slidenum">
              <a:t>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A0F40E-0B3D-93D3-E6CA-CEA1CB64912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0C7422-80FE-8225-EE1B-7CB1701064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F98C31-E70F-3DE6-3D7D-AE22878E208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2571AA4-B080-4E08-B4BC-6AB40B5C1FD2}" type="slidenum">
              <a:t>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BDF662-41D4-FD18-982B-C9EBA6CACFD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FF0381-8DE2-BAD7-890B-6B1157A7592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F2BFE2-752C-6EC1-21A0-16C7C101438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CC681D9-2DBD-476E-8924-C8D2428B743E}" type="slidenum">
              <a:t>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40FC31-ECE3-1BE1-1A82-8F4D8E166B5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410CB5-4D93-3D83-1343-DA0C69ED12D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E8648C-5561-F11D-DF53-6997B337C6B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BB9691B-0131-455F-9EE8-1B5D3A1F1C40}" type="slidenum">
              <a:t>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C983A8-299B-E440-0461-77442052265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189167-C347-1BA3-4CD3-2A3378646F3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D2AFB-C205-EFF0-30D6-E55711BC01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7100"/>
            <a:ext cx="7558088" cy="197485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D40081-DFB2-E195-7AFA-9BB2211AD4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8088" cy="1368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E954F-F4B8-5D61-7561-490FB4505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D9E967-E9A9-E65B-6FC5-0758C522E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45921-0869-9891-6665-20A29A95E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F54C098-7CD1-4CAF-BB8D-9E9E6C09C2A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649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07802-AF96-05C9-6730-905EEE70F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14B55C-CB3F-26F7-5322-72575EB339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A6458-D3FD-B743-EB44-27850952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EED0F-1144-0918-3D5B-23F4066F4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EB6B7-52AE-0374-4DF2-C23BFE5B3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5242A22-CE05-4AF4-AAC9-86ACF5E3C46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580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DF5329-14B1-A4D7-F2BA-C2D73EDBA4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600950" y="80963"/>
            <a:ext cx="2439988" cy="52800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7F255E-2DD9-BDFE-B76C-6085DA010F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76225" y="80963"/>
            <a:ext cx="7172325" cy="52800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3A2DA-1685-D72E-2C44-70EA576FC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275CD-6912-7E56-2281-52E7FC1C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01E2F-48D9-BCC1-C772-649C00EF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8107EA-A651-4C82-80A4-EF6EEA51F0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39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C36D6-015A-783A-A1F1-172448239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90E57-2363-B433-6CEB-0FF005C5F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A89BA-D242-936B-19BF-83C9FF57A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8E30C-FA45-7959-CFBD-7667FAB55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0E099-A904-F9E0-E469-25512E0F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B78E4F2-E3D0-49B5-AB0C-4ACA32EFF69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25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16033-74FE-DBCD-6B3E-8B039A828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2875"/>
            <a:ext cx="8691562" cy="235902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F2050-DA6F-681E-BB4B-60C00E5CB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1562" cy="12398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E799D-40B9-3A7C-6750-0A342DF33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61E5F-B2CC-A0B7-1AE3-0E3F96077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C7932-2951-95D0-3943-3C701C089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00581C-86D3-4E8C-BCD2-2731BD68718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291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7B5F-76E9-1796-BAE7-BD8086C26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1A007-F2F2-F59B-E46A-0922309806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6225" y="914400"/>
            <a:ext cx="4765675" cy="4446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F4D0ED-88C7-9F32-E051-E45EC7D289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4300" y="914400"/>
            <a:ext cx="4767263" cy="4446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03CA8F-B483-B980-5086-EC6B57F99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959FBB-0A8B-553A-B80E-11790B171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583681-6435-533C-804C-089AB707C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1143784-82C8-4A1A-9DC7-66B1B57EC03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60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6F0A1-1E58-4016-B1BC-041D47762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1562" cy="10953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34910-1699-2304-7E3B-70F2CDD125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89063"/>
            <a:ext cx="4264025" cy="681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F283D0-AECA-16FF-A43E-4DC02335B7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0100"/>
            <a:ext cx="4264025" cy="3046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7A7993-EA32-E87A-477C-95553BD89E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2225" y="1389063"/>
            <a:ext cx="4283075" cy="681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E0FBB3-C93E-9AB9-8954-FDD0276BE7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2225" y="2070100"/>
            <a:ext cx="4283075" cy="3046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D3D1B9-BA55-F7D1-BB7C-408FFF153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930CB0-E293-61A7-A5B3-D76633DBB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8DD69C-A122-06B6-CACB-F16269F19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9E4E08E-3FC8-49A5-98C2-4618DCB7D56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090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12D4E-3226-34DF-BCB2-085DEA94C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1D9ACB-AFCC-8A2B-11A4-93417DC4B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AE4746-7EB8-5D31-B854-626284471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BF61A0-1777-2A1F-CE88-86D140F2A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9FA040-AAD5-4417-BB0F-2961966A27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341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59E7E7-2B2C-678B-B10E-2D2AFC179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5445B9-ADCE-5E0C-2AAD-DB1D375C7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8C948-4E33-D106-9351-9BA0CBABD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B8AB089-DA31-4992-A44B-3FF7E716FF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8662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6435D-2868-F5C9-D191-F876335C8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23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15B60-EC88-CC2A-96D8-447AC2310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4663" y="815975"/>
            <a:ext cx="5100637" cy="40290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CF7A2C-FBC5-592D-B5A8-6138DD9D3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0213"/>
            <a:ext cx="3251200" cy="31511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873C57-9766-604F-66ED-AA06E643C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FEDE7-C8B3-4723-D4F7-2110BCCAD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3951E4-586E-3BB6-59A6-5D5B3D52D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253B7AD-3D69-464C-996B-10AD0359B7C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284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F1A69-BB3F-AFA1-5051-B1DCF3A65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23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7C291-C16C-F895-6D4B-12F05D3891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4663" y="815975"/>
            <a:ext cx="5100637" cy="4029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8D639B-01B8-D813-14C1-A7B807FC6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0213"/>
            <a:ext cx="3251200" cy="31511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BD961-69EA-1ED6-5007-3E4B47897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F49CF6-5A93-0AE3-E870-847D65FC5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EBCA1-3161-4AB2-49A6-1A54C2488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DA02447-F0A6-4401-BD9A-328DFE67347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63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0B9FFB-63DC-23D2-F8A3-7FC4EDDA3B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5399" y="81720"/>
            <a:ext cx="9675360" cy="603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6377CF-C3A0-C10C-36E8-21AFD89D7E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6840" y="914039"/>
            <a:ext cx="9685440" cy="44463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>
            <a:normAutofit/>
          </a:bodyPr>
          <a:lstStyle/>
          <a:p>
            <a:pPr lvl="0"/>
            <a:r>
              <a:rPr lang="en-US"/>
              <a:t>Click to edit the outline text format</a:t>
            </a:r>
          </a:p>
          <a:p>
            <a:pPr lvl="1"/>
            <a:r>
              <a:rPr lang="en-US"/>
              <a:t>Second Outline Level</a:t>
            </a:r>
          </a:p>
          <a:p>
            <a:pPr lvl="2"/>
            <a:r>
              <a:rPr lang="en-US"/>
              <a:t>Third Outline Level</a:t>
            </a:r>
          </a:p>
          <a:p>
            <a:pPr lvl="3"/>
            <a:r>
              <a:rPr lang="en-US"/>
              <a:t>Fourth Outline Level</a:t>
            </a:r>
          </a:p>
          <a:p>
            <a:pPr lvl="4"/>
            <a:r>
              <a:rPr lang="en-US"/>
              <a:t>Fifth Outline Level</a:t>
            </a:r>
          </a:p>
          <a:p>
            <a:pPr lvl="5"/>
            <a:r>
              <a:rPr lang="en-US"/>
              <a:t>Sixth Outline Level</a:t>
            </a:r>
          </a:p>
          <a:p>
            <a:pPr lvl="6"/>
            <a:r>
              <a:rPr lang="en-US"/>
              <a:t>Seventh Outline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721C6-ABC9-1E80-ECD5-A27748055D1E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287640" y="516456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46855-B9D5-EDE9-675B-76657D1B2DE7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54AC7-3CE9-4FD1-661A-1459D56B4F5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018000" y="5344560"/>
            <a:ext cx="878039" cy="2512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70C094B2-7580-4DF8-BDC9-EE4FF58E49FD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hangingPunct="0">
        <a:tabLst/>
        <a:defRPr lang="en-US" sz="2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" pitchFamily="2"/>
          <a:ea typeface="Microsoft YaHei" pitchFamily="2"/>
          <a:cs typeface="Arial" pitchFamily="2"/>
        </a:defRPr>
      </a:lvl1pPr>
    </p:titleStyle>
    <p:bodyStyle>
      <a:lvl1pPr marL="0" marR="0" lvl="0" indent="0" rtl="0" hangingPunct="0">
        <a:spcBef>
          <a:spcPts val="1701"/>
        </a:spcBef>
        <a:spcAft>
          <a:spcPts val="283"/>
        </a:spcAft>
        <a:buSzPct val="45000"/>
        <a:buFont typeface="StarSymbol"/>
        <a:buChar char="●"/>
        <a:tabLst/>
        <a:defRPr lang="en-US" sz="18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1pPr>
      <a:lvl2pPr marL="0" marR="0" lvl="1" indent="0" rtl="0" hangingPunct="0">
        <a:spcBef>
          <a:spcPts val="1417"/>
        </a:spcBef>
        <a:spcAft>
          <a:spcPts val="283"/>
        </a:spcAft>
        <a:buSzPct val="75000"/>
        <a:buFont typeface="StarSymbol"/>
        <a:buChar char="–"/>
        <a:tabLst/>
        <a:defRPr lang="en-US" sz="18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2pPr>
      <a:lvl3pPr marL="0" marR="0" lvl="2" indent="0" rtl="0" hangingPunct="0">
        <a:spcBef>
          <a:spcPts val="1134"/>
        </a:spcBef>
        <a:spcAft>
          <a:spcPts val="283"/>
        </a:spcAft>
        <a:buSzPct val="45000"/>
        <a:buFont typeface="StarSymbol"/>
        <a:buChar char="●"/>
        <a:tabLst/>
        <a:defRPr lang="en-US" sz="18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3pPr>
      <a:lvl4pPr marL="0" marR="0" lvl="3" indent="0" rtl="0" hangingPunct="0">
        <a:spcBef>
          <a:spcPts val="850"/>
        </a:spcBef>
        <a:spcAft>
          <a:spcPts val="283"/>
        </a:spcAft>
        <a:buSzPct val="75000"/>
        <a:buFont typeface="StarSymbol"/>
        <a:buChar char="–"/>
        <a:tabLst/>
        <a:defRPr lang="en-US" sz="18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4pPr>
      <a:lvl5pPr marL="0" marR="0" lvl="4" indent="0" rtl="0" hangingPunct="0">
        <a:spcBef>
          <a:spcPts val="567"/>
        </a:spcBef>
        <a:spcAft>
          <a:spcPts val="283"/>
        </a:spcAft>
        <a:buSzPct val="45000"/>
        <a:buFont typeface="StarSymbol"/>
        <a:buChar char="●"/>
        <a:tabLst/>
        <a:defRPr lang="en-US" sz="18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5pPr>
      <a:lvl6pPr marL="0" marR="0" lvl="5" indent="0" rtl="0" hangingPunct="0">
        <a:spcBef>
          <a:spcPts val="567"/>
        </a:spcBef>
        <a:spcAft>
          <a:spcPts val="283"/>
        </a:spcAft>
        <a:buSzPct val="45000"/>
        <a:buFont typeface="StarSymbol"/>
        <a:buChar char="●"/>
        <a:tabLst/>
        <a:defRPr lang="en-US" sz="18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6pPr>
      <a:lvl7pPr marL="0" marR="0" lvl="6" indent="0" rtl="0" hangingPunct="0">
        <a:spcBef>
          <a:spcPts val="567"/>
        </a:spcBef>
        <a:spcAft>
          <a:spcPts val="283"/>
        </a:spcAft>
        <a:buSzPct val="45000"/>
        <a:buFont typeface="StarSymbol"/>
        <a:buChar char="●"/>
        <a:tabLst/>
        <a:defRPr lang="en-US" sz="16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1754B00-3870-8952-85E4-B209A5A0197E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83240" y="5168160"/>
            <a:ext cx="9141120" cy="457200"/>
          </a:xfrm>
        </p:spPr>
        <p:txBody>
          <a:bodyPr anchor="ctr"/>
          <a:lstStyle/>
          <a:p>
            <a:pPr lvl="0" algn="l">
              <a:buNone/>
            </a:pPr>
            <a:r>
              <a:rPr lang="en-US" sz="2000" dirty="0">
                <a:latin typeface="Rubik" pitchFamily="18"/>
              </a:rPr>
              <a:t>22/10/2024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B3554B-FBEE-8A35-91E3-9C5B0836E144}"/>
              </a:ext>
            </a:extLst>
          </p:cNvPr>
          <p:cNvSpPr txBox="1"/>
          <p:nvPr/>
        </p:nvSpPr>
        <p:spPr>
          <a:xfrm>
            <a:off x="111240" y="4668480"/>
            <a:ext cx="3419439" cy="42520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200"/>
            </a:pPr>
            <a:r>
              <a:rPr lang="en-US" sz="2200" b="0" i="0" u="none" strike="noStrike" kern="1200" cap="none" dirty="0">
                <a:ln>
                  <a:noFill/>
                </a:ln>
                <a:latin typeface="Rubik" pitchFamily="18"/>
                <a:ea typeface="Microsoft YaHei" pitchFamily="2"/>
                <a:cs typeface="Arial" pitchFamily="2"/>
              </a:rPr>
              <a:t>Ivan </a:t>
            </a:r>
            <a:r>
              <a:rPr lang="en-US" sz="2200" b="0" i="0" u="none" strike="noStrike" kern="1200" cap="none" dirty="0" err="1">
                <a:ln>
                  <a:noFill/>
                </a:ln>
                <a:latin typeface="Rubik" pitchFamily="18"/>
                <a:ea typeface="Microsoft YaHei" pitchFamily="2"/>
                <a:cs typeface="Arial" pitchFamily="2"/>
              </a:rPr>
              <a:t>Milić</a:t>
            </a:r>
            <a:r>
              <a:rPr lang="en-US" sz="2200" b="0" i="0" u="none" strike="noStrike" kern="1200" cap="none" dirty="0">
                <a:ln>
                  <a:noFill/>
                </a:ln>
                <a:latin typeface="Rubik" pitchFamily="18"/>
                <a:ea typeface="Microsoft YaHei" pitchFamily="2"/>
                <a:cs typeface="Arial" pitchFamily="2"/>
              </a:rPr>
              <a:t> (MATF / KIS/ AOB)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0129AA-5269-C638-1492-665BE2CF851D}"/>
              </a:ext>
            </a:extLst>
          </p:cNvPr>
          <p:cNvSpPr txBox="1"/>
          <p:nvPr/>
        </p:nvSpPr>
        <p:spPr>
          <a:xfrm>
            <a:off x="183240" y="3555000"/>
            <a:ext cx="9538560" cy="1107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/>
          <a:p>
            <a:pPr marL="0" marR="0" lvl="0" indent="0" algn="l" rtl="0" hangingPunct="0">
              <a:buNone/>
              <a:tabLst/>
              <a:defRPr sz="3200"/>
            </a:pPr>
            <a:r>
              <a:rPr lang="en-US" sz="3200" b="0" i="0" u="none" strike="noStrike" kern="1200" cap="none" dirty="0" err="1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Teorija</a:t>
            </a:r>
            <a:r>
              <a:rPr lang="en-US" sz="32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 </a:t>
            </a:r>
            <a:r>
              <a:rPr lang="en-US" sz="3200" b="0" i="0" u="none" strike="noStrike" kern="1200" cap="none" dirty="0" err="1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Zvezdanih</a:t>
            </a:r>
            <a:r>
              <a:rPr lang="en-US" sz="32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 </a:t>
            </a:r>
            <a:r>
              <a:rPr lang="en-US" sz="3200" b="0" i="0" u="none" strike="noStrike" kern="1200" cap="none" dirty="0" err="1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Spektara</a:t>
            </a:r>
            <a:endParaRPr lang="en-US" sz="3200" b="0" i="0" u="none" strike="noStrike" kern="1200" cap="none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Rubik" pitchFamily="18"/>
              <a:ea typeface="Microsoft YaHei" pitchFamily="2"/>
              <a:cs typeface="Arial" pitchFamily="2"/>
            </a:endParaRPr>
          </a:p>
          <a:p>
            <a:pPr marL="0" marR="0" lvl="0" indent="0" algn="l" rtl="0" hangingPunct="0">
              <a:buNone/>
              <a:tabLst/>
              <a:defRPr sz="3200"/>
            </a:pPr>
            <a:r>
              <a:rPr lang="en-US" sz="3200" b="0" i="0" u="none" strike="noStrike" kern="1200" cap="none" dirty="0" err="1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Lekcija</a:t>
            </a:r>
            <a:r>
              <a:rPr lang="en-US" sz="32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 3: JPZ u </a:t>
            </a:r>
            <a:r>
              <a:rPr lang="en-US" sz="3200" b="0" i="0" u="none" strike="noStrike" kern="1200" cap="none" dirty="0" err="1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modelima</a:t>
            </a:r>
            <a:r>
              <a:rPr lang="en-US" sz="32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 </a:t>
            </a:r>
            <a:r>
              <a:rPr lang="en-US" sz="3200" b="0" i="0" u="none" strike="noStrike" kern="1200" cap="none" dirty="0" err="1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zvezdanih</a:t>
            </a:r>
            <a:r>
              <a:rPr lang="en-US" sz="32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 </a:t>
            </a:r>
            <a:r>
              <a:rPr lang="en-US" sz="3200" b="0" i="0" u="none" strike="noStrike" kern="1200" cap="none" dirty="0" err="1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atmosfera</a:t>
            </a:r>
            <a:endParaRPr lang="en-US" sz="3200" b="0" i="0" u="none" strike="noStrike" kern="1200" cap="none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Rubik" pitchFamily="18"/>
              <a:ea typeface="Microsoft YaHei" pitchFamily="2"/>
              <a:cs typeface="Arial" pitchFamily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2F93C-0B5C-DBDB-053C-A728ED695FE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895880" y="2057400"/>
            <a:ext cx="1600200" cy="156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6B445D-49ED-1686-5EA3-A91BA0B14B3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543799" y="157680"/>
            <a:ext cx="2304360" cy="172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2652E3-0F53-A218-581D-EC8355DE2EF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38400" y="228600"/>
            <a:ext cx="3090600" cy="3076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56E882-2A7D-A335-B446-0D22CDA083E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3657600" y="228600"/>
            <a:ext cx="3054960" cy="3072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AF7B92-4105-AFE3-2453-FC0BA89CFD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8750" y="3947625"/>
            <a:ext cx="1543050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CF0E5-8D0F-0ED0-ADA5-D0FFBF6AC7B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Podsetnik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EEA93-D2B6-F30B-18C4-EE880FBC3E3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914400"/>
            <a:ext cx="9685440" cy="4446360"/>
          </a:xfrm>
        </p:spPr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Naš</a:t>
            </a:r>
            <a:r>
              <a:rPr lang="en-US" dirty="0"/>
              <a:t> </a:t>
            </a:r>
            <a:r>
              <a:rPr lang="en-US" dirty="0" err="1"/>
              <a:t>zadatak</a:t>
            </a:r>
            <a:r>
              <a:rPr lang="en-US" dirty="0"/>
              <a:t> je da </a:t>
            </a:r>
            <a:r>
              <a:rPr lang="en-US" dirty="0" err="1"/>
              <a:t>razumemo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opišemo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interaguju</a:t>
            </a:r>
            <a:r>
              <a:rPr lang="en-US" dirty="0"/>
              <a:t> </a:t>
            </a:r>
            <a:r>
              <a:rPr lang="en-US" dirty="0" err="1"/>
              <a:t>atmosfera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zračenje</a:t>
            </a:r>
            <a:r>
              <a:rPr lang="en-US" dirty="0"/>
              <a:t> u </a:t>
            </a:r>
            <a:r>
              <a:rPr lang="en-US" dirty="0" err="1"/>
              <a:t>njoj</a:t>
            </a:r>
            <a:r>
              <a:rPr lang="en-US" dirty="0"/>
              <a:t>. To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omogućava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da </a:t>
            </a:r>
            <a:r>
              <a:rPr lang="en-US" dirty="0" err="1"/>
              <a:t>koristimo</a:t>
            </a:r>
            <a:r>
              <a:rPr lang="en-US" dirty="0"/>
              <a:t> </a:t>
            </a:r>
            <a:r>
              <a:rPr lang="en-US" dirty="0" err="1"/>
              <a:t>spektre</a:t>
            </a:r>
            <a:r>
              <a:rPr lang="en-US" dirty="0"/>
              <a:t> za </a:t>
            </a:r>
            <a:r>
              <a:rPr lang="en-US" dirty="0" err="1"/>
              <a:t>dijagnostiku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Atmosfera</a:t>
            </a:r>
            <a:r>
              <a:rPr lang="en-US" dirty="0"/>
              <a:t> </a:t>
            </a:r>
            <a:r>
              <a:rPr lang="en-US" dirty="0" err="1"/>
              <a:t>zvezda</a:t>
            </a:r>
            <a:r>
              <a:rPr lang="en-US" dirty="0"/>
              <a:t> je </a:t>
            </a:r>
            <a:r>
              <a:rPr lang="en-US" dirty="0" err="1"/>
              <a:t>nehomogena</a:t>
            </a:r>
            <a:r>
              <a:rPr lang="en-US" dirty="0"/>
              <a:t>, </a:t>
            </a:r>
            <a:r>
              <a:rPr lang="en-US" dirty="0" err="1"/>
              <a:t>zavisi</a:t>
            </a:r>
            <a:r>
              <a:rPr lang="en-US" dirty="0"/>
              <a:t> od (x, y, z, t).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Polje </a:t>
            </a:r>
            <a:r>
              <a:rPr lang="en-US" dirty="0" err="1"/>
              <a:t>zračenja</a:t>
            </a:r>
            <a:r>
              <a:rPr lang="en-US" dirty="0"/>
              <a:t> je </a:t>
            </a:r>
            <a:r>
              <a:rPr lang="en-US" dirty="0" err="1"/>
              <a:t>opisano</a:t>
            </a:r>
            <a:r>
              <a:rPr lang="en-US" dirty="0"/>
              <a:t> </a:t>
            </a:r>
            <a:r>
              <a:rPr lang="en-US" dirty="0" err="1"/>
              <a:t>specifičnim</a:t>
            </a:r>
            <a:r>
              <a:rPr lang="en-US" dirty="0"/>
              <a:t> </a:t>
            </a:r>
            <a:r>
              <a:rPr lang="en-US" dirty="0" err="1"/>
              <a:t>monohromatskim</a:t>
            </a:r>
            <a:r>
              <a:rPr lang="en-US" dirty="0"/>
              <a:t> </a:t>
            </a:r>
            <a:r>
              <a:rPr lang="en-US" dirty="0" err="1"/>
              <a:t>intenzitetom</a:t>
            </a:r>
            <a:r>
              <a:rPr lang="en-US" dirty="0"/>
              <a:t>. </a:t>
            </a:r>
            <a:r>
              <a:rPr lang="en-US" dirty="0" err="1"/>
              <a:t>Intenzitet</a:t>
            </a:r>
            <a:r>
              <a:rPr lang="en-US" dirty="0"/>
              <a:t> </a:t>
            </a:r>
            <a:r>
              <a:rPr lang="en-US" dirty="0" err="1"/>
              <a:t>zavisi</a:t>
            </a:r>
            <a:r>
              <a:rPr lang="en-US" dirty="0"/>
              <a:t> </a:t>
            </a:r>
            <a:r>
              <a:rPr lang="en-US" dirty="0" err="1"/>
              <a:t>još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od </a:t>
            </a:r>
            <a:r>
              <a:rPr lang="en-US" dirty="0" err="1"/>
              <a:t>pravca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talasne</a:t>
            </a:r>
            <a:r>
              <a:rPr lang="en-US" dirty="0"/>
              <a:t> </a:t>
            </a:r>
            <a:r>
              <a:rPr lang="en-US" dirty="0" err="1"/>
              <a:t>dužine</a:t>
            </a:r>
            <a:r>
              <a:rPr lang="en-US" dirty="0"/>
              <a:t> (</a:t>
            </a:r>
            <a:r>
              <a:rPr lang="en-US" dirty="0" err="1"/>
              <a:t>frekvencije</a:t>
            </a:r>
            <a:r>
              <a:rPr lang="en-US" dirty="0"/>
              <a:t>)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Naš</a:t>
            </a:r>
            <a:r>
              <a:rPr lang="en-US" dirty="0"/>
              <a:t> </a:t>
            </a:r>
            <a:r>
              <a:rPr lang="en-US" dirty="0" err="1"/>
              <a:t>cilj</a:t>
            </a:r>
            <a:r>
              <a:rPr lang="en-US" dirty="0"/>
              <a:t> </a:t>
            </a:r>
            <a:r>
              <a:rPr lang="en-US" dirty="0" err="1"/>
              <a:t>će</a:t>
            </a:r>
            <a:r>
              <a:rPr lang="en-US" dirty="0"/>
              <a:t> </a:t>
            </a:r>
            <a:r>
              <a:rPr lang="en-US" dirty="0" err="1"/>
              <a:t>biti</a:t>
            </a:r>
            <a:r>
              <a:rPr lang="en-US" dirty="0"/>
              <a:t> da </a:t>
            </a:r>
            <a:r>
              <a:rPr lang="en-US" dirty="0" err="1"/>
              <a:t>izračunamo</a:t>
            </a:r>
            <a:r>
              <a:rPr lang="en-US" dirty="0"/>
              <a:t> </a:t>
            </a:r>
            <a:r>
              <a:rPr lang="en-US" dirty="0" err="1"/>
              <a:t>izlazni</a:t>
            </a:r>
            <a:r>
              <a:rPr lang="en-US" dirty="0"/>
              <a:t> </a:t>
            </a:r>
            <a:r>
              <a:rPr lang="en-US" dirty="0" err="1"/>
              <a:t>intenzitet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željenim</a:t>
            </a:r>
            <a:r>
              <a:rPr lang="en-US" dirty="0"/>
              <a:t> </a:t>
            </a:r>
            <a:r>
              <a:rPr lang="en-US" dirty="0" err="1"/>
              <a:t>talasnim</a:t>
            </a:r>
            <a:r>
              <a:rPr lang="en-US" dirty="0"/>
              <a:t> </a:t>
            </a:r>
            <a:r>
              <a:rPr lang="en-US" dirty="0" err="1"/>
              <a:t>dužinama</a:t>
            </a:r>
            <a:r>
              <a:rPr lang="en-US" dirty="0"/>
              <a:t>, u </a:t>
            </a:r>
            <a:r>
              <a:rPr lang="en-US" dirty="0" err="1"/>
              <a:t>željenim</a:t>
            </a:r>
            <a:r>
              <a:rPr lang="en-US" dirty="0"/>
              <a:t> </a:t>
            </a:r>
            <a:r>
              <a:rPr lang="en-US" dirty="0" err="1"/>
              <a:t>pravcima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Ovo </a:t>
            </a:r>
            <a:r>
              <a:rPr lang="en-US" dirty="0" err="1"/>
              <a:t>opisuje</a:t>
            </a:r>
            <a:r>
              <a:rPr lang="en-US" dirty="0"/>
              <a:t> </a:t>
            </a:r>
            <a:r>
              <a:rPr lang="en-US" dirty="0" err="1"/>
              <a:t>jedna</a:t>
            </a:r>
            <a:r>
              <a:rPr lang="en-US" dirty="0"/>
              <a:t> </a:t>
            </a:r>
            <a:r>
              <a:rPr lang="en-US" dirty="0" err="1"/>
              <a:t>diferencijalna</a:t>
            </a:r>
            <a:r>
              <a:rPr lang="en-US" dirty="0"/>
              <a:t> </a:t>
            </a:r>
            <a:r>
              <a:rPr lang="en-US" dirty="0" err="1"/>
              <a:t>jednačina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se </a:t>
            </a:r>
            <a:r>
              <a:rPr lang="en-US" dirty="0" err="1"/>
              <a:t>zove</a:t>
            </a:r>
            <a:r>
              <a:rPr lang="en-US" dirty="0"/>
              <a:t> </a:t>
            </a:r>
            <a:r>
              <a:rPr lang="en-US" dirty="0" err="1"/>
              <a:t>jednačina</a:t>
            </a:r>
            <a:r>
              <a:rPr lang="en-US" dirty="0"/>
              <a:t> </a:t>
            </a:r>
            <a:r>
              <a:rPr lang="en-US" dirty="0" err="1"/>
              <a:t>prenosa</a:t>
            </a:r>
            <a:r>
              <a:rPr lang="en-US" dirty="0"/>
              <a:t> </a:t>
            </a:r>
            <a:r>
              <a:rPr lang="en-US" dirty="0" err="1"/>
              <a:t>zračenja</a:t>
            </a:r>
            <a:endParaRPr lang="en-US" dirty="0"/>
          </a:p>
        </p:txBody>
      </p:sp>
      <p:pic>
        <p:nvPicPr>
          <p:cNvPr id="1026" name="Picture 2" descr="equation">
            <a:extLst>
              <a:ext uri="{FF2B5EF4-FFF2-40B4-BE49-F238E27FC236}">
                <a16:creationId xmlns:a16="http://schemas.microsoft.com/office/drawing/2014/main" id="{0A84F060-D16C-5DD2-A242-C192E9F10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751" y="4036622"/>
            <a:ext cx="2931947" cy="811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98DDE-DF44-94B8-B1D5-F991D405228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Podsetnik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C4F03-35D5-D8CE-CD6B-4E8C200782A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914400"/>
            <a:ext cx="9685440" cy="4446360"/>
          </a:xfrm>
        </p:spPr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Na </a:t>
            </a:r>
            <a:r>
              <a:rPr lang="en-US" dirty="0" err="1"/>
              <a:t>prošlom</a:t>
            </a:r>
            <a:r>
              <a:rPr lang="en-US" dirty="0"/>
              <a:t> </a:t>
            </a:r>
            <a:r>
              <a:rPr lang="en-US" dirty="0" err="1"/>
              <a:t>času</a:t>
            </a:r>
            <a:r>
              <a:rPr lang="en-US" dirty="0"/>
              <a:t> </a:t>
            </a:r>
            <a:r>
              <a:rPr lang="en-US" dirty="0" err="1"/>
              <a:t>smo</a:t>
            </a:r>
            <a:r>
              <a:rPr lang="en-US" dirty="0"/>
              <a:t> </a:t>
            </a:r>
            <a:r>
              <a:rPr lang="en-US" dirty="0" err="1"/>
              <a:t>pričali</a:t>
            </a:r>
            <a:r>
              <a:rPr lang="en-US" dirty="0"/>
              <a:t> o </a:t>
            </a:r>
            <a:r>
              <a:rPr lang="en-US" dirty="0" err="1"/>
              <a:t>jednačini</a:t>
            </a:r>
            <a:r>
              <a:rPr lang="en-US" dirty="0"/>
              <a:t> </a:t>
            </a:r>
            <a:r>
              <a:rPr lang="en-US" dirty="0" err="1"/>
              <a:t>prenosa</a:t>
            </a:r>
            <a:r>
              <a:rPr lang="en-US" dirty="0"/>
              <a:t> </a:t>
            </a:r>
            <a:r>
              <a:rPr lang="en-US" dirty="0" err="1"/>
              <a:t>zračenja</a:t>
            </a: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Intenzitet</a:t>
            </a:r>
            <a:r>
              <a:rPr lang="en-US" dirty="0"/>
              <a:t> </a:t>
            </a:r>
            <a:r>
              <a:rPr lang="en-US" dirty="0" err="1"/>
              <a:t>generalno</a:t>
            </a:r>
            <a:r>
              <a:rPr lang="en-US" dirty="0"/>
              <a:t> </a:t>
            </a:r>
            <a:r>
              <a:rPr lang="en-US" b="1" dirty="0" err="1"/>
              <a:t>sedmodimenziona</a:t>
            </a:r>
            <a:r>
              <a:rPr lang="en-US" b="1" dirty="0"/>
              <a:t> </a:t>
            </a:r>
            <a:r>
              <a:rPr lang="en-US" b="1" dirty="0" err="1"/>
              <a:t>veličina</a:t>
            </a:r>
            <a:r>
              <a:rPr lang="en-US" b="1" dirty="0"/>
              <a:t> → </a:t>
            </a:r>
            <a:r>
              <a:rPr lang="en-US" dirty="0" err="1"/>
              <a:t>ako</a:t>
            </a:r>
            <a:r>
              <a:rPr lang="en-US" dirty="0"/>
              <a:t> se </a:t>
            </a:r>
            <a:r>
              <a:rPr lang="en-US" dirty="0" err="1"/>
              <a:t>fokusiramo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jedan</a:t>
            </a:r>
            <a:r>
              <a:rPr lang="en-US" dirty="0"/>
              <a:t> </a:t>
            </a:r>
            <a:r>
              <a:rPr lang="en-US" dirty="0" err="1"/>
              <a:t>zrak</a:t>
            </a:r>
            <a:r>
              <a:rPr lang="en-US" dirty="0"/>
              <a:t> (</a:t>
            </a:r>
            <a:r>
              <a:rPr lang="en-US" dirty="0" err="1"/>
              <a:t>pravac</a:t>
            </a:r>
            <a:r>
              <a:rPr lang="en-US" dirty="0"/>
              <a:t>), </a:t>
            </a:r>
            <a:r>
              <a:rPr lang="en-US" dirty="0" err="1"/>
              <a:t>i</a:t>
            </a:r>
            <a:r>
              <a:rPr lang="en-US" dirty="0"/>
              <a:t> ne </a:t>
            </a:r>
            <a:r>
              <a:rPr lang="en-US" dirty="0" err="1"/>
              <a:t>razmatramo</a:t>
            </a:r>
            <a:r>
              <a:rPr lang="en-US" dirty="0"/>
              <a:t> </a:t>
            </a:r>
            <a:r>
              <a:rPr lang="en-US" dirty="0" err="1"/>
              <a:t>vremensku</a:t>
            </a:r>
            <a:r>
              <a:rPr lang="en-US" dirty="0"/>
              <a:t> </a:t>
            </a:r>
            <a:r>
              <a:rPr lang="en-US" dirty="0" err="1"/>
              <a:t>zavisnost</a:t>
            </a:r>
            <a:r>
              <a:rPr lang="en-US" dirty="0"/>
              <a:t>, </a:t>
            </a:r>
            <a:r>
              <a:rPr lang="en-US" dirty="0" err="1"/>
              <a:t>postaje</a:t>
            </a:r>
            <a:r>
              <a:rPr lang="en-US" dirty="0"/>
              <a:t> </a:t>
            </a:r>
            <a:r>
              <a:rPr lang="en-US" b="1" dirty="0" err="1"/>
              <a:t>dvodimenziona</a:t>
            </a:r>
            <a:r>
              <a:rPr lang="en-US" b="1" dirty="0"/>
              <a:t> </a:t>
            </a:r>
            <a:r>
              <a:rPr lang="en-US" b="1" dirty="0" err="1"/>
              <a:t>veličina</a:t>
            </a:r>
            <a:r>
              <a:rPr lang="en-US" b="1" dirty="0"/>
              <a:t> (</a:t>
            </a:r>
            <a:r>
              <a:rPr lang="en-US" b="1" dirty="0" err="1"/>
              <a:t>udaljenost</a:t>
            </a:r>
            <a:r>
              <a:rPr lang="en-US" b="1" dirty="0"/>
              <a:t> </a:t>
            </a:r>
            <a:r>
              <a:rPr lang="en-US" b="1" dirty="0" err="1"/>
              <a:t>duž</a:t>
            </a:r>
            <a:r>
              <a:rPr lang="en-US" b="1" dirty="0"/>
              <a:t> </a:t>
            </a:r>
            <a:r>
              <a:rPr lang="en-US" b="1" dirty="0" err="1"/>
              <a:t>pravca</a:t>
            </a:r>
            <a:r>
              <a:rPr lang="en-US" b="1" dirty="0"/>
              <a:t> </a:t>
            </a:r>
            <a:r>
              <a:rPr lang="en-US" b="1" dirty="0" err="1"/>
              <a:t>i</a:t>
            </a:r>
            <a:r>
              <a:rPr lang="en-US" b="1" dirty="0"/>
              <a:t> </a:t>
            </a:r>
            <a:r>
              <a:rPr lang="en-US" b="1" dirty="0" err="1"/>
              <a:t>talasna</a:t>
            </a:r>
            <a:r>
              <a:rPr lang="en-US" b="1" dirty="0"/>
              <a:t> </a:t>
            </a:r>
            <a:r>
              <a:rPr lang="en-US" b="1" dirty="0" err="1"/>
              <a:t>dužina</a:t>
            </a:r>
            <a:r>
              <a:rPr lang="en-US" b="1" dirty="0"/>
              <a:t>).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Formalno</a:t>
            </a:r>
            <a:r>
              <a:rPr lang="en-US" dirty="0"/>
              <a:t> </a:t>
            </a:r>
            <a:r>
              <a:rPr lang="en-US" dirty="0" err="1"/>
              <a:t>rešenje</a:t>
            </a:r>
            <a:r>
              <a:rPr lang="en-US" dirty="0"/>
              <a:t> </a:t>
            </a:r>
            <a:r>
              <a:rPr lang="en-US" dirty="0" err="1"/>
              <a:t>duž</a:t>
            </a:r>
            <a:r>
              <a:rPr lang="en-US" dirty="0"/>
              <a:t> </a:t>
            </a:r>
            <a:r>
              <a:rPr lang="en-US" dirty="0" err="1"/>
              <a:t>pravca</a:t>
            </a:r>
            <a:r>
              <a:rPr lang="en-US" dirty="0"/>
              <a:t>: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Danas </a:t>
            </a:r>
            <a:r>
              <a:rPr lang="en-US" dirty="0" err="1"/>
              <a:t>ćemo</a:t>
            </a:r>
            <a:r>
              <a:rPr lang="en-US" dirty="0"/>
              <a:t> </a:t>
            </a:r>
            <a:r>
              <a:rPr lang="en-US" dirty="0" err="1"/>
              <a:t>analizirati</a:t>
            </a:r>
            <a:r>
              <a:rPr lang="en-US" dirty="0"/>
              <a:t> </a:t>
            </a:r>
            <a:r>
              <a:rPr lang="en-US" dirty="0" err="1"/>
              <a:t>malo</a:t>
            </a:r>
            <a:r>
              <a:rPr lang="en-US" dirty="0"/>
              <a:t> </a:t>
            </a:r>
            <a:r>
              <a:rPr lang="en-US" dirty="0" err="1"/>
              <a:t>generalniji</a:t>
            </a:r>
            <a:r>
              <a:rPr lang="en-US" dirty="0"/>
              <a:t> </a:t>
            </a:r>
            <a:r>
              <a:rPr lang="en-US" dirty="0" err="1"/>
              <a:t>slučaj</a:t>
            </a:r>
            <a:r>
              <a:rPr lang="en-US" dirty="0"/>
              <a:t> – </a:t>
            </a:r>
            <a:r>
              <a:rPr lang="en-US" b="1" dirty="0" err="1"/>
              <a:t>zvezdanu</a:t>
            </a:r>
            <a:r>
              <a:rPr lang="en-US" b="1" dirty="0"/>
              <a:t> </a:t>
            </a:r>
            <a:r>
              <a:rPr lang="en-US" b="1" dirty="0" err="1"/>
              <a:t>atmosferu</a:t>
            </a:r>
            <a:r>
              <a:rPr lang="en-US" b="1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Rešenje</a:t>
            </a:r>
            <a:r>
              <a:rPr lang="en-US" dirty="0"/>
              <a:t> JPZ za </a:t>
            </a:r>
            <a:r>
              <a:rPr lang="en-US" dirty="0" err="1"/>
              <a:t>atmosferu</a:t>
            </a:r>
            <a:r>
              <a:rPr lang="en-US" dirty="0"/>
              <a:t> + </a:t>
            </a:r>
            <a:r>
              <a:rPr lang="en-US" dirty="0" err="1"/>
              <a:t>apsorpcija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emisija</a:t>
            </a:r>
            <a:r>
              <a:rPr lang="en-US" dirty="0"/>
              <a:t> u </a:t>
            </a:r>
            <a:r>
              <a:rPr lang="en-US" dirty="0" err="1"/>
              <a:t>zvezdanoj</a:t>
            </a:r>
            <a:r>
              <a:rPr lang="en-US" dirty="0"/>
              <a:t> </a:t>
            </a:r>
            <a:r>
              <a:rPr lang="en-US" dirty="0" err="1"/>
              <a:t>atmosferi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A6F050-CB21-172B-DF77-0193929C5DB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342960" y="2971800"/>
            <a:ext cx="3390479" cy="647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5A7-0D10-C63C-4629-45CC416EAF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/>
              <a:t>Jednačina prenosa zračenja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D829FB-80A2-0881-67B1-AEE2F2CF81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2514600"/>
            <a:ext cx="9685440" cy="2845800"/>
          </a:xfrm>
        </p:spPr>
        <p:txBody>
          <a:bodyPr/>
          <a:lstStyle/>
          <a:p>
            <a:pPr lvl="0">
              <a:spcBef>
                <a:spcPts val="0"/>
              </a:spcBef>
              <a:spcAft>
                <a:spcPts val="1582"/>
              </a:spcAft>
              <a:buNone/>
            </a:pPr>
            <a:r>
              <a:rPr lang="en-US"/>
              <a:t>Generalnije gledano, transport energije kroz ovaj cilindar je opisan promenom intenziteta, kao i izvorima i ponorima zračenja.</a:t>
            </a:r>
          </a:p>
          <a:p>
            <a:pPr lvl="0">
              <a:spcBef>
                <a:spcPts val="0"/>
              </a:spcBef>
              <a:spcAft>
                <a:spcPts val="1582"/>
              </a:spcAft>
              <a:buNone/>
            </a:pPr>
            <a:r>
              <a:rPr lang="en-US"/>
              <a:t>U 3D, vremenski zavisnom obliku, izgleda ovako (vektor </a:t>
            </a:r>
            <a:r>
              <a:rPr lang="en-US" i="1"/>
              <a:t>n </a:t>
            </a:r>
            <a:r>
              <a:rPr lang="en-US"/>
              <a:t>označava pravac)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5489D7-8F6C-6E64-12BF-F47086905D6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67480" y="676800"/>
            <a:ext cx="5941800" cy="17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225383-9D74-30EF-F461-DB5BAFC0C6F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525000" y="1286280"/>
            <a:ext cx="2847600" cy="77112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3E7F8E-690B-70E1-BF9C-26FFFCE9392A}"/>
              </a:ext>
            </a:extLst>
          </p:cNvPr>
          <p:cNvSpPr txBox="1"/>
          <p:nvPr/>
        </p:nvSpPr>
        <p:spPr>
          <a:xfrm>
            <a:off x="6172200" y="853199"/>
            <a:ext cx="3429000" cy="36179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Jednostavan oblik, duž zraka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1590F7-4FDB-A04F-5CDA-3BE507487E7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1920" y="4110479"/>
            <a:ext cx="9953280" cy="809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C0407-8AA2-7E47-8450-68B865F7FF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/>
              <a:t>Jednačina prenosa zračenja u 1D atmosferama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DEC2D-17B3-7DF4-683F-A5CF569F6A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1906200"/>
            <a:ext cx="9685440" cy="2845800"/>
          </a:xfrm>
        </p:spPr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Iako</a:t>
            </a:r>
            <a:r>
              <a:rPr lang="en-US" dirty="0"/>
              <a:t> </a:t>
            </a:r>
            <a:r>
              <a:rPr lang="en-US" dirty="0" err="1"/>
              <a:t>postoje</a:t>
            </a:r>
            <a:r>
              <a:rPr lang="en-US" dirty="0"/>
              <a:t> </a:t>
            </a:r>
            <a:r>
              <a:rPr lang="en-US" dirty="0" err="1"/>
              <a:t>situacije</a:t>
            </a:r>
            <a:r>
              <a:rPr lang="en-US" dirty="0"/>
              <a:t> u </a:t>
            </a:r>
            <a:r>
              <a:rPr lang="en-US" dirty="0" err="1"/>
              <a:t>kojima</a:t>
            </a:r>
            <a:r>
              <a:rPr lang="en-US" dirty="0"/>
              <a:t> </a:t>
            </a:r>
            <a:r>
              <a:rPr lang="en-US" dirty="0" err="1"/>
              <a:t>rešavamo</a:t>
            </a:r>
            <a:r>
              <a:rPr lang="en-US" dirty="0"/>
              <a:t> </a:t>
            </a:r>
            <a:r>
              <a:rPr lang="en-US" dirty="0" err="1"/>
              <a:t>ovu</a:t>
            </a:r>
            <a:r>
              <a:rPr lang="en-US" dirty="0"/>
              <a:t> </a:t>
            </a:r>
            <a:r>
              <a:rPr lang="en-US" dirty="0" err="1"/>
              <a:t>jednačinu</a:t>
            </a:r>
            <a:r>
              <a:rPr lang="en-US" dirty="0"/>
              <a:t> (</a:t>
            </a:r>
            <a:r>
              <a:rPr lang="en-US" dirty="0" err="1"/>
              <a:t>numerički</a:t>
            </a:r>
            <a:r>
              <a:rPr lang="en-US" dirty="0"/>
              <a:t>), u </a:t>
            </a:r>
            <a:r>
              <a:rPr lang="en-US" dirty="0" err="1"/>
              <a:t>ovom</a:t>
            </a:r>
            <a:r>
              <a:rPr lang="en-US" dirty="0"/>
              <a:t> </a:t>
            </a:r>
            <a:r>
              <a:rPr lang="en-US" dirty="0" err="1"/>
              <a:t>kursu</a:t>
            </a:r>
            <a:r>
              <a:rPr lang="en-US" dirty="0"/>
              <a:t> </a:t>
            </a:r>
            <a:r>
              <a:rPr lang="en-US" dirty="0" err="1"/>
              <a:t>ćemo</a:t>
            </a:r>
            <a:r>
              <a:rPr lang="en-US" dirty="0"/>
              <a:t> </a:t>
            </a:r>
            <a:r>
              <a:rPr lang="en-US" dirty="0" err="1"/>
              <a:t>koristiti</a:t>
            </a:r>
            <a:r>
              <a:rPr lang="en-US" dirty="0"/>
              <a:t> </a:t>
            </a:r>
            <a:r>
              <a:rPr lang="en-US" dirty="0" err="1"/>
              <a:t>dosta</a:t>
            </a:r>
            <a:r>
              <a:rPr lang="en-US" dirty="0"/>
              <a:t> </a:t>
            </a:r>
            <a:r>
              <a:rPr lang="en-US" dirty="0" err="1"/>
              <a:t>pojednostavljenja</a:t>
            </a:r>
            <a:r>
              <a:rPr lang="en-US" dirty="0"/>
              <a:t>: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Stacionarnost</a:t>
            </a:r>
            <a:r>
              <a:rPr lang="en-US" dirty="0"/>
              <a:t>: </a:t>
            </a:r>
            <a:r>
              <a:rPr lang="en-US" dirty="0" err="1"/>
              <a:t>svetlost</a:t>
            </a:r>
            <a:r>
              <a:rPr lang="en-US" dirty="0"/>
              <a:t> </a:t>
            </a:r>
            <a:r>
              <a:rPr lang="en-US" dirty="0" err="1"/>
              <a:t>prelazi</a:t>
            </a:r>
            <a:r>
              <a:rPr lang="en-US" dirty="0"/>
              <a:t> put </a:t>
            </a:r>
            <a:r>
              <a:rPr lang="en-US" dirty="0" err="1"/>
              <a:t>kroz</a:t>
            </a:r>
            <a:r>
              <a:rPr lang="en-US" dirty="0"/>
              <a:t> </a:t>
            </a:r>
            <a:r>
              <a:rPr lang="en-US" dirty="0" err="1"/>
              <a:t>atmosferu</a:t>
            </a:r>
            <a:r>
              <a:rPr lang="en-US" dirty="0"/>
              <a:t> </a:t>
            </a:r>
            <a:r>
              <a:rPr lang="en-US" dirty="0" err="1"/>
              <a:t>mnogo</a:t>
            </a:r>
            <a:r>
              <a:rPr lang="en-US" dirty="0"/>
              <a:t> </a:t>
            </a:r>
            <a:r>
              <a:rPr lang="en-US" dirty="0" err="1"/>
              <a:t>brže</a:t>
            </a:r>
            <a:r>
              <a:rPr lang="en-US" dirty="0"/>
              <a:t> </a:t>
            </a:r>
            <a:r>
              <a:rPr lang="en-US" dirty="0" err="1"/>
              <a:t>nego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atmosfera</a:t>
            </a:r>
            <a:r>
              <a:rPr lang="en-US" dirty="0"/>
              <a:t> </a:t>
            </a:r>
            <a:r>
              <a:rPr lang="en-US" dirty="0" err="1"/>
              <a:t>stigne</a:t>
            </a:r>
            <a:r>
              <a:rPr lang="en-US" dirty="0"/>
              <a:t> da se </a:t>
            </a:r>
            <a:r>
              <a:rPr lang="en-US" dirty="0" err="1"/>
              <a:t>promeni</a:t>
            </a:r>
            <a:r>
              <a:rPr lang="en-US" dirty="0"/>
              <a:t> </a:t>
            </a:r>
            <a:r>
              <a:rPr lang="en-US" b="1" dirty="0"/>
              <a:t>(</a:t>
            </a:r>
            <a:r>
              <a:rPr lang="en-US" b="1" dirty="0" err="1"/>
              <a:t>diskusija</a:t>
            </a:r>
            <a:r>
              <a:rPr lang="en-US" b="1" dirty="0"/>
              <a:t> 2-3 </a:t>
            </a:r>
            <a:r>
              <a:rPr lang="en-US" b="1" dirty="0" err="1"/>
              <a:t>minuta</a:t>
            </a:r>
            <a:r>
              <a:rPr lang="en-US" b="1" dirty="0"/>
              <a:t>).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1D </a:t>
            </a:r>
            <a:r>
              <a:rPr lang="en-US" dirty="0" err="1"/>
              <a:t>aproksimacija</a:t>
            </a:r>
            <a:r>
              <a:rPr lang="en-US" dirty="0"/>
              <a:t> – </a:t>
            </a:r>
            <a:r>
              <a:rPr lang="en-US" dirty="0" err="1"/>
              <a:t>Pretpostavlja</a:t>
            </a:r>
            <a:r>
              <a:rPr lang="en-US" dirty="0"/>
              <a:t> da </a:t>
            </a:r>
            <a:r>
              <a:rPr lang="en-US" dirty="0" err="1"/>
              <a:t>fizički</a:t>
            </a:r>
            <a:r>
              <a:rPr lang="en-US" dirty="0"/>
              <a:t> </a:t>
            </a:r>
            <a:r>
              <a:rPr lang="en-US" dirty="0" err="1"/>
              <a:t>parametri</a:t>
            </a:r>
            <a:r>
              <a:rPr lang="en-US" dirty="0"/>
              <a:t> ne </a:t>
            </a:r>
            <a:r>
              <a:rPr lang="en-US" dirty="0" err="1"/>
              <a:t>zavise</a:t>
            </a:r>
            <a:r>
              <a:rPr lang="en-US" dirty="0"/>
              <a:t> od </a:t>
            </a:r>
            <a:r>
              <a:rPr lang="en-US" i="1" dirty="0"/>
              <a:t>x 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i="1" dirty="0"/>
              <a:t>y.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b="1" dirty="0"/>
              <a:t>Sada </a:t>
            </a:r>
            <a:r>
              <a:rPr lang="en-US" b="1" dirty="0" err="1"/>
              <a:t>na</a:t>
            </a:r>
            <a:r>
              <a:rPr lang="en-US" b="1" dirty="0"/>
              <a:t> </a:t>
            </a:r>
            <a:r>
              <a:rPr lang="en-US" b="1" dirty="0" err="1"/>
              <a:t>tablu</a:t>
            </a:r>
            <a:r>
              <a:rPr lang="en-US" b="1" dirty="0"/>
              <a:t> da </a:t>
            </a:r>
            <a:r>
              <a:rPr lang="en-US" b="1" dirty="0" err="1"/>
              <a:t>vidimo</a:t>
            </a:r>
            <a:r>
              <a:rPr lang="en-US" b="1" dirty="0"/>
              <a:t> </a:t>
            </a:r>
            <a:r>
              <a:rPr lang="en-US" b="1" dirty="0" err="1"/>
              <a:t>šta</a:t>
            </a:r>
            <a:r>
              <a:rPr lang="en-US" b="1" dirty="0"/>
              <a:t> </a:t>
            </a:r>
            <a:r>
              <a:rPr lang="en-US" b="1" dirty="0" err="1"/>
              <a:t>ovo</a:t>
            </a:r>
            <a:r>
              <a:rPr lang="en-US" b="1" dirty="0"/>
              <a:t> </a:t>
            </a:r>
            <a:r>
              <a:rPr lang="en-US" b="1" dirty="0" err="1"/>
              <a:t>implicira</a:t>
            </a:r>
            <a:r>
              <a:rPr lang="en-US" b="1" dirty="0"/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C54E40-03F1-5D3D-EA16-C5433E91435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97160" y="870479"/>
            <a:ext cx="9082080" cy="738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B378E-A950-A6FB-C260-56057C367CF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/>
              <a:t>Jednačina prenosa u 1D atmosferi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33B80-125F-1D9B-7191-7A787133362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spcBef>
                <a:spcPts val="0"/>
              </a:spcBef>
              <a:spcAft>
                <a:spcPts val="1582"/>
              </a:spcAft>
              <a:buNone/>
            </a:pPr>
            <a:r>
              <a:rPr lang="en-US" dirty="0"/>
              <a:t>1D plan-</a:t>
            </a:r>
            <a:r>
              <a:rPr lang="en-US" dirty="0" err="1"/>
              <a:t>paralena</a:t>
            </a:r>
            <a:r>
              <a:rPr lang="en-US" dirty="0"/>
              <a:t> vs 1D </a:t>
            </a:r>
            <a:r>
              <a:rPr lang="en-US" dirty="0" err="1"/>
              <a:t>sferna</a:t>
            </a:r>
            <a:r>
              <a:rPr lang="en-US" dirty="0"/>
              <a:t> </a:t>
            </a:r>
            <a:r>
              <a:rPr lang="en-US" dirty="0" err="1"/>
              <a:t>geometrija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165373-E375-5832-0AAD-64D4ACC302A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483559"/>
            <a:ext cx="3828959" cy="3876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A95888-558F-911E-321B-E947C4C8A11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371920" y="1143000"/>
            <a:ext cx="4457880" cy="4467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9F9E7-5DB2-2FA3-FA9A-77D40001E01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Jednačina prenosa zračenja u 1D atmosferama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A63EDE-AB1D-B583-00A1-E10D27BECA7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811440"/>
            <a:ext cx="9685440" cy="4446360"/>
          </a:xfrm>
        </p:spPr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Nakon</a:t>
            </a:r>
            <a:r>
              <a:rPr lang="en-US" dirty="0"/>
              <a:t> </a:t>
            </a:r>
            <a:r>
              <a:rPr lang="en-US" dirty="0" err="1"/>
              <a:t>ove</a:t>
            </a:r>
            <a:r>
              <a:rPr lang="en-US" dirty="0"/>
              <a:t> </a:t>
            </a:r>
            <a:r>
              <a:rPr lang="en-US" dirty="0" err="1"/>
              <a:t>diskusije</a:t>
            </a:r>
            <a:r>
              <a:rPr lang="en-US" dirty="0"/>
              <a:t> </a:t>
            </a:r>
            <a:r>
              <a:rPr lang="en-US" dirty="0" err="1"/>
              <a:t>dobijamo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Odnosno</a:t>
            </a:r>
            <a:r>
              <a:rPr lang="en-US" dirty="0"/>
              <a:t>, </a:t>
            </a:r>
            <a:r>
              <a:rPr lang="en-US" dirty="0" err="1"/>
              <a:t>uvodeći</a:t>
            </a:r>
            <a:r>
              <a:rPr lang="en-US" dirty="0"/>
              <a:t> </a:t>
            </a:r>
            <a:r>
              <a:rPr lang="en-US" dirty="0" err="1"/>
              <a:t>optičku</a:t>
            </a:r>
            <a:r>
              <a:rPr lang="en-US" dirty="0"/>
              <a:t> </a:t>
            </a:r>
            <a:r>
              <a:rPr lang="en-US" dirty="0" err="1"/>
              <a:t>dubinu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funkciju</a:t>
            </a:r>
            <a:r>
              <a:rPr lang="en-US" dirty="0"/>
              <a:t> </a:t>
            </a:r>
            <a:r>
              <a:rPr lang="en-US" dirty="0" err="1"/>
              <a:t>izvora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čuveno</a:t>
            </a:r>
            <a:r>
              <a:rPr lang="en-US" dirty="0"/>
              <a:t> “mi”: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U </a:t>
            </a:r>
            <a:r>
              <a:rPr lang="en-US" dirty="0" err="1"/>
              <a:t>ovoj</a:t>
            </a:r>
            <a:r>
              <a:rPr lang="en-US" dirty="0"/>
              <a:t> </a:t>
            </a:r>
            <a:r>
              <a:rPr lang="en-US" dirty="0" err="1"/>
              <a:t>formulaciji</a:t>
            </a:r>
            <a:r>
              <a:rPr lang="en-US" dirty="0"/>
              <a:t> </a:t>
            </a:r>
            <a:r>
              <a:rPr lang="en-US" dirty="0" err="1"/>
              <a:t>talasne</a:t>
            </a:r>
            <a:r>
              <a:rPr lang="en-US" dirty="0"/>
              <a:t> </a:t>
            </a:r>
            <a:r>
              <a:rPr lang="en-US" dirty="0" err="1"/>
              <a:t>dužine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dekuplovane</a:t>
            </a:r>
            <a:r>
              <a:rPr lang="en-US" dirty="0"/>
              <a:t>, </a:t>
            </a:r>
            <a:r>
              <a:rPr lang="en-US" dirty="0" err="1"/>
              <a:t>možemo</a:t>
            </a:r>
            <a:r>
              <a:rPr lang="en-US" dirty="0"/>
              <a:t> da </a:t>
            </a:r>
            <a:r>
              <a:rPr lang="en-US" dirty="0" err="1"/>
              <a:t>rešimo</a:t>
            </a:r>
            <a:r>
              <a:rPr lang="en-US" dirty="0"/>
              <a:t> </a:t>
            </a:r>
            <a:r>
              <a:rPr lang="en-US" dirty="0" err="1"/>
              <a:t>jednačinu</a:t>
            </a:r>
            <a:r>
              <a:rPr lang="en-US" dirty="0"/>
              <a:t> </a:t>
            </a:r>
            <a:r>
              <a:rPr lang="en-US" dirty="0" err="1"/>
              <a:t>prenosa</a:t>
            </a:r>
            <a:r>
              <a:rPr lang="en-US" dirty="0"/>
              <a:t> </a:t>
            </a:r>
            <a:r>
              <a:rPr lang="en-US" dirty="0" err="1"/>
              <a:t>odvojeno</a:t>
            </a:r>
            <a:r>
              <a:rPr lang="en-US" dirty="0"/>
              <a:t> za </a:t>
            </a:r>
            <a:r>
              <a:rPr lang="en-US" dirty="0" err="1"/>
              <a:t>svaku</a:t>
            </a:r>
            <a:r>
              <a:rPr lang="en-US" dirty="0"/>
              <a:t> </a:t>
            </a:r>
            <a:r>
              <a:rPr lang="en-US" dirty="0" err="1"/>
              <a:t>talasnu</a:t>
            </a:r>
            <a:r>
              <a:rPr lang="en-US" dirty="0"/>
              <a:t> </a:t>
            </a:r>
            <a:r>
              <a:rPr lang="en-US" dirty="0" err="1"/>
              <a:t>dužinu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zanima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Npr</a:t>
            </a:r>
            <a:r>
              <a:rPr lang="en-US" dirty="0"/>
              <a:t>. </a:t>
            </a:r>
            <a:r>
              <a:rPr lang="en-US" dirty="0" err="1"/>
              <a:t>aproksimacija</a:t>
            </a:r>
            <a:r>
              <a:rPr lang="en-US" dirty="0"/>
              <a:t> </a:t>
            </a:r>
            <a:r>
              <a:rPr lang="en-US" b="1" dirty="0" err="1"/>
              <a:t>sive</a:t>
            </a:r>
            <a:r>
              <a:rPr lang="en-US" b="1" dirty="0"/>
              <a:t> </a:t>
            </a:r>
            <a:r>
              <a:rPr lang="en-US" b="1" dirty="0" err="1"/>
              <a:t>atmosfere</a:t>
            </a:r>
            <a:r>
              <a:rPr lang="en-US" b="1" dirty="0"/>
              <a:t> </a:t>
            </a:r>
            <a:r>
              <a:rPr lang="en-US" dirty="0" err="1"/>
              <a:t>razmatra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</a:t>
            </a:r>
            <a:r>
              <a:rPr lang="en-US" dirty="0" err="1"/>
              <a:t>jednu</a:t>
            </a:r>
            <a:r>
              <a:rPr lang="en-US" dirty="0"/>
              <a:t> </a:t>
            </a:r>
            <a:r>
              <a:rPr lang="en-US" dirty="0" err="1"/>
              <a:t>talasnu</a:t>
            </a:r>
            <a:r>
              <a:rPr lang="en-US" dirty="0"/>
              <a:t> </a:t>
            </a:r>
            <a:r>
              <a:rPr lang="en-US" dirty="0" err="1"/>
              <a:t>dužinu</a:t>
            </a:r>
            <a:r>
              <a:rPr lang="en-US" dirty="0"/>
              <a:t>, </a:t>
            </a:r>
            <a:r>
              <a:rPr lang="en-US" dirty="0" err="1"/>
              <a:t>tj</a:t>
            </a:r>
            <a:r>
              <a:rPr lang="en-US" dirty="0"/>
              <a:t>. </a:t>
            </a:r>
            <a:r>
              <a:rPr lang="en-US" dirty="0" err="1"/>
              <a:t>neki</a:t>
            </a:r>
            <a:r>
              <a:rPr lang="en-US" dirty="0"/>
              <a:t> </a:t>
            </a:r>
            <a:r>
              <a:rPr lang="en-US" dirty="0" err="1"/>
              <a:t>srednji</a:t>
            </a:r>
            <a:r>
              <a:rPr lang="en-US" dirty="0"/>
              <a:t> </a:t>
            </a:r>
            <a:r>
              <a:rPr lang="en-US" dirty="0" err="1"/>
              <a:t>koeficijent</a:t>
            </a:r>
            <a:r>
              <a:rPr lang="en-US" dirty="0"/>
              <a:t> </a:t>
            </a:r>
            <a:r>
              <a:rPr lang="en-US" dirty="0" err="1"/>
              <a:t>apsorpcije</a:t>
            </a:r>
            <a:r>
              <a:rPr lang="en-US" dirty="0"/>
              <a:t> za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talasne</a:t>
            </a:r>
            <a:r>
              <a:rPr lang="en-US" dirty="0"/>
              <a:t> </a:t>
            </a:r>
            <a:r>
              <a:rPr lang="en-US" dirty="0" err="1"/>
              <a:t>dužine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F079AF-9744-B622-D603-8637D1BE72B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438280" y="1297080"/>
            <a:ext cx="5200200" cy="676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2BCF81-B5E0-8A97-94C7-5F4B7EECF99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928600" y="2713320"/>
            <a:ext cx="4219200" cy="72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1F84B-969F-40C7-3D03-396E291766C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/>
              <a:t>Računanje izlaznog spektra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CF0A21-5330-A8B1-9268-94C604036E3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Data </a:t>
            </a:r>
            <a:r>
              <a:rPr lang="en-US" dirty="0" err="1"/>
              <a:t>nam</a:t>
            </a:r>
            <a:r>
              <a:rPr lang="en-US" dirty="0"/>
              <a:t> je </a:t>
            </a:r>
            <a:r>
              <a:rPr lang="en-US" dirty="0" err="1"/>
              <a:t>raspodela</a:t>
            </a:r>
            <a:r>
              <a:rPr lang="en-US" dirty="0"/>
              <a:t> T, p, </a:t>
            </a:r>
            <a:r>
              <a:rPr lang="en-US" dirty="0" err="1"/>
              <a:t>hemijski</a:t>
            </a:r>
            <a:r>
              <a:rPr lang="en-US" dirty="0"/>
              <a:t> </a:t>
            </a:r>
            <a:r>
              <a:rPr lang="en-US" dirty="0" err="1"/>
              <a:t>sastav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visinom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Biramo</a:t>
            </a:r>
            <a:r>
              <a:rPr lang="en-US" dirty="0"/>
              <a:t> </a:t>
            </a:r>
            <a:r>
              <a:rPr lang="en-US" dirty="0" err="1"/>
              <a:t>talasnu</a:t>
            </a:r>
            <a:r>
              <a:rPr lang="en-US" dirty="0"/>
              <a:t> </a:t>
            </a:r>
            <a:r>
              <a:rPr lang="en-US" dirty="0" err="1"/>
              <a:t>dužinu</a:t>
            </a: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U </a:t>
            </a:r>
            <a:r>
              <a:rPr lang="en-US" dirty="0" err="1"/>
              <a:t>svakoj</a:t>
            </a:r>
            <a:r>
              <a:rPr lang="en-US" dirty="0"/>
              <a:t> </a:t>
            </a:r>
            <a:r>
              <a:rPr lang="en-US" dirty="0" err="1"/>
              <a:t>tački</a:t>
            </a:r>
            <a:r>
              <a:rPr lang="en-US" dirty="0"/>
              <a:t> </a:t>
            </a:r>
            <a:r>
              <a:rPr lang="en-US" dirty="0" err="1"/>
              <a:t>atmosfere</a:t>
            </a:r>
            <a:r>
              <a:rPr lang="en-US" dirty="0"/>
              <a:t> </a:t>
            </a:r>
            <a:r>
              <a:rPr lang="en-US" dirty="0" err="1"/>
              <a:t>računamo</a:t>
            </a:r>
            <a:r>
              <a:rPr lang="en-US" dirty="0"/>
              <a:t> </a:t>
            </a:r>
            <a:r>
              <a:rPr lang="en-US" dirty="0" err="1"/>
              <a:t>koeficijente</a:t>
            </a:r>
            <a:r>
              <a:rPr lang="en-US" dirty="0"/>
              <a:t> </a:t>
            </a:r>
            <a:r>
              <a:rPr lang="en-US" dirty="0" err="1"/>
              <a:t>apsorpcije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emisije</a:t>
            </a: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Računamo</a:t>
            </a:r>
            <a:r>
              <a:rPr lang="en-US" dirty="0"/>
              <a:t> </a:t>
            </a:r>
            <a:r>
              <a:rPr lang="en-US" dirty="0" err="1"/>
              <a:t>skalu</a:t>
            </a:r>
            <a:r>
              <a:rPr lang="en-US" dirty="0"/>
              <a:t> </a:t>
            </a:r>
            <a:r>
              <a:rPr lang="en-US" dirty="0" err="1"/>
              <a:t>optičke</a:t>
            </a:r>
            <a:r>
              <a:rPr lang="en-US" dirty="0"/>
              <a:t> </a:t>
            </a:r>
            <a:r>
              <a:rPr lang="en-US" dirty="0" err="1"/>
              <a:t>dubine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funkciju</a:t>
            </a:r>
            <a:r>
              <a:rPr lang="en-US" dirty="0"/>
              <a:t> </a:t>
            </a:r>
            <a:r>
              <a:rPr lang="en-US" dirty="0" err="1"/>
              <a:t>izvora</a:t>
            </a: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Integralimo</a:t>
            </a:r>
            <a:r>
              <a:rPr lang="en-US" dirty="0"/>
              <a:t>: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Ponavljamo</a:t>
            </a:r>
            <a:r>
              <a:rPr lang="en-US" dirty="0"/>
              <a:t> za </a:t>
            </a:r>
            <a:r>
              <a:rPr lang="en-US" dirty="0" err="1"/>
              <a:t>ostale</a:t>
            </a:r>
            <a:r>
              <a:rPr lang="en-US" dirty="0"/>
              <a:t> </a:t>
            </a:r>
            <a:r>
              <a:rPr lang="en-US" dirty="0" err="1"/>
              <a:t>talasne</a:t>
            </a:r>
            <a:r>
              <a:rPr lang="en-US" dirty="0"/>
              <a:t> </a:t>
            </a:r>
            <a:r>
              <a:rPr lang="en-US" dirty="0" err="1"/>
              <a:t>dužine</a:t>
            </a:r>
            <a:r>
              <a:rPr lang="en-US" dirty="0"/>
              <a:t> → To je </a:t>
            </a:r>
            <a:r>
              <a:rPr lang="en-US" dirty="0" err="1"/>
              <a:t>naš</a:t>
            </a:r>
            <a:r>
              <a:rPr lang="en-US" dirty="0"/>
              <a:t> </a:t>
            </a:r>
            <a:r>
              <a:rPr lang="en-US" dirty="0" err="1"/>
              <a:t>spektar</a:t>
            </a:r>
            <a:r>
              <a:rPr lang="en-US" dirty="0"/>
              <a:t>!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7FC6B-CBE2-A922-45B9-F45FD4A371D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443040" y="3001320"/>
            <a:ext cx="3190680" cy="72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8AE47-84B9-CB76-EAB8-59080343783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Pitanje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FE8894-14D4-D273-06D4-FA8D08B64B5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spcBef>
                <a:spcPts val="0"/>
              </a:spcBef>
              <a:spcAft>
                <a:spcPts val="1582"/>
              </a:spcAft>
              <a:buNone/>
            </a:pPr>
            <a:r>
              <a:rPr lang="en-US"/>
              <a:t>Šta ako nam treba intenzitet u nekoj drugoj tački, a ne na površini atmosfere?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 ovo ćemo rešiti </a:t>
            </a:r>
            <a:r>
              <a:rPr lang="en-US" b="1"/>
              <a:t>na tabli.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EF5FA-6120-BC17-F9CE-60EF45C531B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Formalno rešenje jednačine prenosa: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4316F-D952-B148-73E1-8306ACB98F7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 lnSpcReduction="10000"/>
          </a:bodyPr>
          <a:lstStyle/>
          <a:p>
            <a:pPr lvl="0">
              <a:spcBef>
                <a:spcPts val="0"/>
              </a:spcBef>
              <a:spcAft>
                <a:spcPts val="1582"/>
              </a:spcAft>
              <a:buNone/>
            </a:pPr>
            <a:r>
              <a:rPr lang="en-US"/>
              <a:t>Za ulazno i izlazno zračenje formalno rešenje ima sledeći oblik: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  <a:p>
            <a:pPr lvl="0">
              <a:spcBef>
                <a:spcPts val="0"/>
              </a:spcBef>
              <a:spcAft>
                <a:spcPts val="1582"/>
              </a:spcAft>
              <a:buNone/>
            </a:pPr>
            <a:r>
              <a:rPr lang="en-US"/>
              <a:t>U principu, atmosfera ne mora da bude polubeskonačna. Šta onda?</a:t>
            </a:r>
          </a:p>
          <a:p>
            <a:pPr lvl="0">
              <a:spcBef>
                <a:spcPts val="0"/>
              </a:spcBef>
              <a:spcAft>
                <a:spcPts val="1582"/>
              </a:spcAft>
              <a:buNone/>
            </a:pPr>
            <a:br>
              <a:rPr lang="en-US"/>
            </a:br>
            <a:r>
              <a:rPr lang="en-US"/>
              <a:t>Ulazno zračenje ne mora da bude nula. Šta onda?</a:t>
            </a:r>
          </a:p>
          <a:p>
            <a:pPr lvl="0">
              <a:spcBef>
                <a:spcPts val="0"/>
              </a:spcBef>
              <a:spcAft>
                <a:spcPts val="1582"/>
              </a:spcAft>
              <a:buNone/>
            </a:pPr>
            <a:br>
              <a:rPr lang="en-US"/>
            </a:b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617676-0633-EAD1-143B-E0A334DE74A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124079" y="1415880"/>
            <a:ext cx="3828600" cy="1590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60E13-09B6-E018-4833-D47577CF3E6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Formalno rešenje jednačine prenosa: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122E1-55AD-3CB2-B099-6F028EF058D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spcBef>
                <a:spcPts val="0"/>
              </a:spcBef>
              <a:spcAft>
                <a:spcPts val="1582"/>
              </a:spcAft>
              <a:buNone/>
            </a:pPr>
            <a:r>
              <a:rPr lang="en-US"/>
              <a:t>Za ulazno i izlazno zračenje formalno rešenje ima sledeći oblik: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  <a:p>
            <a:pPr lvl="0">
              <a:spcBef>
                <a:spcPts val="0"/>
              </a:spcBef>
              <a:spcAft>
                <a:spcPts val="1582"/>
              </a:spcAft>
              <a:buNone/>
            </a:pPr>
            <a:r>
              <a:rPr lang="en-US"/>
              <a:t>Ovo je nekad poznato i kao </a:t>
            </a:r>
            <a:r>
              <a:rPr lang="en-US" b="1"/>
              <a:t>integralni oblik </a:t>
            </a:r>
            <a:r>
              <a:rPr lang="en-US"/>
              <a:t>jednačine prenosa. U praksi, kada JPZ rešavamo numerički, za neke zadate (tabelarne) vrednosti funkcije izvora, naši numerički metodi se zasnivaju na ovome.</a:t>
            </a:r>
          </a:p>
          <a:p>
            <a:pPr lvl="0">
              <a:spcBef>
                <a:spcPts val="0"/>
              </a:spcBef>
              <a:spcAft>
                <a:spcPts val="1582"/>
              </a:spcAft>
              <a:buNone/>
            </a:pPr>
            <a:br>
              <a:rPr lang="en-US"/>
            </a:b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463C0-630E-767C-967B-DBDFC164B60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124079" y="1415880"/>
            <a:ext cx="3828600" cy="1590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A9738-92F2-E67F-76C9-7EF41B69B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451B0-F8E7-A2A5-483F-7926365385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Podsetnik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86CA67-6F65-F319-00A2-929D22619B1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914400"/>
            <a:ext cx="9685440" cy="4446360"/>
          </a:xfrm>
        </p:spPr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Naš</a:t>
            </a:r>
            <a:r>
              <a:rPr lang="en-US" dirty="0"/>
              <a:t> </a:t>
            </a:r>
            <a:r>
              <a:rPr lang="en-US" dirty="0" err="1"/>
              <a:t>zadatak</a:t>
            </a:r>
            <a:r>
              <a:rPr lang="en-US" dirty="0"/>
              <a:t> je da </a:t>
            </a:r>
            <a:r>
              <a:rPr lang="en-US" dirty="0" err="1"/>
              <a:t>razumemo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opišemo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interaguju</a:t>
            </a:r>
            <a:r>
              <a:rPr lang="en-US" dirty="0"/>
              <a:t> </a:t>
            </a:r>
            <a:r>
              <a:rPr lang="en-US" dirty="0" err="1"/>
              <a:t>atmosfera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zračenje</a:t>
            </a:r>
            <a:r>
              <a:rPr lang="en-US" dirty="0"/>
              <a:t> u </a:t>
            </a:r>
            <a:r>
              <a:rPr lang="en-US" dirty="0" err="1"/>
              <a:t>njoj</a:t>
            </a:r>
            <a:r>
              <a:rPr lang="en-US" dirty="0"/>
              <a:t>. To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omogućava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da </a:t>
            </a:r>
            <a:r>
              <a:rPr lang="en-US" dirty="0" err="1"/>
              <a:t>koristimo</a:t>
            </a:r>
            <a:r>
              <a:rPr lang="en-US" dirty="0"/>
              <a:t> </a:t>
            </a:r>
            <a:r>
              <a:rPr lang="en-US" dirty="0" err="1"/>
              <a:t>spektre</a:t>
            </a:r>
            <a:r>
              <a:rPr lang="en-US" dirty="0"/>
              <a:t> za </a:t>
            </a:r>
            <a:r>
              <a:rPr lang="en-US" dirty="0" err="1"/>
              <a:t>dijagnostiku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Atmosfera</a:t>
            </a:r>
            <a:r>
              <a:rPr lang="en-US" dirty="0"/>
              <a:t> </a:t>
            </a:r>
            <a:r>
              <a:rPr lang="en-US" dirty="0" err="1"/>
              <a:t>zvezda</a:t>
            </a:r>
            <a:r>
              <a:rPr lang="en-US" dirty="0"/>
              <a:t> je </a:t>
            </a:r>
            <a:r>
              <a:rPr lang="en-US" dirty="0" err="1"/>
              <a:t>nehomogena</a:t>
            </a:r>
            <a:r>
              <a:rPr lang="en-US" dirty="0"/>
              <a:t>, </a:t>
            </a:r>
            <a:r>
              <a:rPr lang="en-US" dirty="0" err="1"/>
              <a:t>zavisi</a:t>
            </a:r>
            <a:r>
              <a:rPr lang="en-US" dirty="0"/>
              <a:t> od (x, y, z, t).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Polje </a:t>
            </a:r>
            <a:r>
              <a:rPr lang="en-US" dirty="0" err="1"/>
              <a:t>zračenja</a:t>
            </a:r>
            <a:r>
              <a:rPr lang="en-US" dirty="0"/>
              <a:t> je </a:t>
            </a:r>
            <a:r>
              <a:rPr lang="en-US" dirty="0" err="1"/>
              <a:t>opisano</a:t>
            </a:r>
            <a:r>
              <a:rPr lang="en-US" dirty="0"/>
              <a:t> </a:t>
            </a:r>
            <a:r>
              <a:rPr lang="en-US" dirty="0" err="1"/>
              <a:t>specifičnim</a:t>
            </a:r>
            <a:r>
              <a:rPr lang="en-US" dirty="0"/>
              <a:t> </a:t>
            </a:r>
            <a:r>
              <a:rPr lang="en-US" dirty="0" err="1"/>
              <a:t>monohromatskim</a:t>
            </a:r>
            <a:r>
              <a:rPr lang="en-US" dirty="0"/>
              <a:t> </a:t>
            </a:r>
            <a:r>
              <a:rPr lang="en-US" dirty="0" err="1"/>
              <a:t>intenzitetom</a:t>
            </a:r>
            <a:r>
              <a:rPr lang="en-US" dirty="0"/>
              <a:t>. </a:t>
            </a:r>
            <a:r>
              <a:rPr lang="en-US" dirty="0" err="1"/>
              <a:t>Intenzitet</a:t>
            </a:r>
            <a:r>
              <a:rPr lang="en-US" dirty="0"/>
              <a:t> </a:t>
            </a:r>
            <a:r>
              <a:rPr lang="en-US" dirty="0" err="1"/>
              <a:t>zavisi</a:t>
            </a:r>
            <a:r>
              <a:rPr lang="en-US" dirty="0"/>
              <a:t> </a:t>
            </a:r>
            <a:r>
              <a:rPr lang="en-US" dirty="0" err="1"/>
              <a:t>još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od </a:t>
            </a:r>
            <a:r>
              <a:rPr lang="en-US" dirty="0" err="1"/>
              <a:t>pravca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talasne</a:t>
            </a:r>
            <a:r>
              <a:rPr lang="en-US" dirty="0"/>
              <a:t> </a:t>
            </a:r>
            <a:r>
              <a:rPr lang="en-US" dirty="0" err="1"/>
              <a:t>dužine</a:t>
            </a:r>
            <a:r>
              <a:rPr lang="en-US" dirty="0"/>
              <a:t> (</a:t>
            </a:r>
            <a:r>
              <a:rPr lang="en-US" dirty="0" err="1"/>
              <a:t>frekvencije</a:t>
            </a:r>
            <a:r>
              <a:rPr lang="en-US" dirty="0"/>
              <a:t>)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Naš</a:t>
            </a:r>
            <a:r>
              <a:rPr lang="en-US" dirty="0"/>
              <a:t> </a:t>
            </a:r>
            <a:r>
              <a:rPr lang="en-US" dirty="0" err="1"/>
              <a:t>cilj</a:t>
            </a:r>
            <a:r>
              <a:rPr lang="en-US" dirty="0"/>
              <a:t> </a:t>
            </a:r>
            <a:r>
              <a:rPr lang="en-US" dirty="0" err="1"/>
              <a:t>će</a:t>
            </a:r>
            <a:r>
              <a:rPr lang="en-US" dirty="0"/>
              <a:t> </a:t>
            </a:r>
            <a:r>
              <a:rPr lang="en-US" dirty="0" err="1"/>
              <a:t>biti</a:t>
            </a:r>
            <a:r>
              <a:rPr lang="en-US" dirty="0"/>
              <a:t> da </a:t>
            </a:r>
            <a:r>
              <a:rPr lang="en-US" dirty="0" err="1"/>
              <a:t>izračunamo</a:t>
            </a:r>
            <a:r>
              <a:rPr lang="en-US" dirty="0"/>
              <a:t> </a:t>
            </a:r>
            <a:r>
              <a:rPr lang="en-US" dirty="0" err="1"/>
              <a:t>izlazni</a:t>
            </a:r>
            <a:r>
              <a:rPr lang="en-US" dirty="0"/>
              <a:t> </a:t>
            </a:r>
            <a:r>
              <a:rPr lang="en-US" dirty="0" err="1"/>
              <a:t>intenzitet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željenim</a:t>
            </a:r>
            <a:r>
              <a:rPr lang="en-US" dirty="0"/>
              <a:t> </a:t>
            </a:r>
            <a:r>
              <a:rPr lang="en-US" dirty="0" err="1"/>
              <a:t>talasnim</a:t>
            </a:r>
            <a:r>
              <a:rPr lang="en-US" dirty="0"/>
              <a:t> </a:t>
            </a:r>
            <a:r>
              <a:rPr lang="en-US" dirty="0" err="1"/>
              <a:t>dužinama</a:t>
            </a:r>
            <a:r>
              <a:rPr lang="en-US" dirty="0"/>
              <a:t>, u </a:t>
            </a:r>
            <a:r>
              <a:rPr lang="en-US" dirty="0" err="1"/>
              <a:t>željenim</a:t>
            </a:r>
            <a:r>
              <a:rPr lang="en-US" dirty="0"/>
              <a:t> </a:t>
            </a:r>
            <a:r>
              <a:rPr lang="en-US" dirty="0" err="1"/>
              <a:t>pravcima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Ovo </a:t>
            </a:r>
            <a:r>
              <a:rPr lang="en-US" dirty="0" err="1"/>
              <a:t>će</a:t>
            </a:r>
            <a:r>
              <a:rPr lang="en-US" dirty="0"/>
              <a:t> </a:t>
            </a:r>
            <a:r>
              <a:rPr lang="en-US" dirty="0" err="1"/>
              <a:t>opisivati</a:t>
            </a:r>
            <a:r>
              <a:rPr lang="en-US" dirty="0"/>
              <a:t> </a:t>
            </a:r>
            <a:r>
              <a:rPr lang="en-US" dirty="0" err="1"/>
              <a:t>jedna</a:t>
            </a:r>
            <a:r>
              <a:rPr lang="en-US" dirty="0"/>
              <a:t> </a:t>
            </a:r>
            <a:r>
              <a:rPr lang="en-US" dirty="0" err="1"/>
              <a:t>diferencijalna</a:t>
            </a:r>
            <a:r>
              <a:rPr lang="en-US" dirty="0"/>
              <a:t> </a:t>
            </a:r>
            <a:r>
              <a:rPr lang="en-US" dirty="0" err="1"/>
              <a:t>jednačina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se </a:t>
            </a:r>
            <a:r>
              <a:rPr lang="en-US" dirty="0" err="1"/>
              <a:t>zove</a:t>
            </a:r>
            <a:r>
              <a:rPr lang="en-US" dirty="0"/>
              <a:t> </a:t>
            </a:r>
            <a:r>
              <a:rPr lang="en-US" dirty="0" err="1"/>
              <a:t>jednačina</a:t>
            </a:r>
            <a:r>
              <a:rPr lang="en-US" dirty="0"/>
              <a:t> </a:t>
            </a:r>
            <a:r>
              <a:rPr lang="en-US" dirty="0" err="1"/>
              <a:t>prenosa</a:t>
            </a:r>
            <a:r>
              <a:rPr lang="en-US" dirty="0"/>
              <a:t> </a:t>
            </a:r>
            <a:r>
              <a:rPr lang="en-US" dirty="0" err="1"/>
              <a:t>zračenja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Pre toga par </a:t>
            </a:r>
            <a:r>
              <a:rPr lang="en-US" dirty="0" err="1"/>
              <a:t>pitanja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45761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F14CF-C843-5A97-D03F-51AA3867F98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/>
              <a:t>Još malo o optičkoj dubini: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977D7-9A6D-AF00-178E-0D0BDBE4F2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5480" y="914400"/>
            <a:ext cx="9685440" cy="4446360"/>
          </a:xfrm>
        </p:spPr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Optička</a:t>
            </a:r>
            <a:r>
              <a:rPr lang="en-US" dirty="0"/>
              <a:t> </a:t>
            </a:r>
            <a:r>
              <a:rPr lang="en-US" dirty="0" err="1"/>
              <a:t>dubine</a:t>
            </a:r>
            <a:r>
              <a:rPr lang="en-US" dirty="0"/>
              <a:t> </a:t>
            </a:r>
            <a:r>
              <a:rPr lang="en-US" dirty="0" err="1"/>
              <a:t>neke</a:t>
            </a:r>
            <a:r>
              <a:rPr lang="en-US" dirty="0"/>
              <a:t> </a:t>
            </a:r>
            <a:r>
              <a:rPr lang="en-US" dirty="0" err="1"/>
              <a:t>tačke</a:t>
            </a:r>
            <a:r>
              <a:rPr lang="en-US" dirty="0"/>
              <a:t> (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nekoj</a:t>
            </a:r>
            <a:r>
              <a:rPr lang="en-US" dirty="0"/>
              <a:t> </a:t>
            </a:r>
            <a:r>
              <a:rPr lang="en-US" dirty="0" err="1"/>
              <a:t>talasnoj</a:t>
            </a:r>
            <a:r>
              <a:rPr lang="en-US" dirty="0"/>
              <a:t> </a:t>
            </a:r>
            <a:r>
              <a:rPr lang="en-US" dirty="0" err="1"/>
              <a:t>dužini</a:t>
            </a:r>
            <a:r>
              <a:rPr lang="en-US" dirty="0"/>
              <a:t>) </a:t>
            </a:r>
            <a:r>
              <a:rPr lang="en-US" dirty="0" err="1"/>
              <a:t>izražava</a:t>
            </a:r>
            <a:r>
              <a:rPr lang="en-US" dirty="0"/>
              <a:t> </a:t>
            </a:r>
            <a:r>
              <a:rPr lang="en-US" dirty="0" err="1"/>
              <a:t>verovatnoću</a:t>
            </a:r>
            <a:r>
              <a:rPr lang="en-US" dirty="0"/>
              <a:t> (</a:t>
            </a:r>
            <a:r>
              <a:rPr lang="en-US" dirty="0" err="1"/>
              <a:t>direktnog</a:t>
            </a:r>
            <a:r>
              <a:rPr lang="en-US" dirty="0"/>
              <a:t>!) </a:t>
            </a:r>
            <a:r>
              <a:rPr lang="en-US" dirty="0" err="1"/>
              <a:t>bekstva</a:t>
            </a:r>
            <a:r>
              <a:rPr lang="en-US" dirty="0"/>
              <a:t> </a:t>
            </a:r>
            <a:r>
              <a:rPr lang="en-US" dirty="0" err="1"/>
              <a:t>fotona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talasne</a:t>
            </a:r>
            <a:r>
              <a:rPr lang="en-US" dirty="0"/>
              <a:t> </a:t>
            </a:r>
            <a:r>
              <a:rPr lang="en-US" dirty="0" err="1"/>
              <a:t>dužine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tačke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 </a:t>
            </a:r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dirty="0" err="1"/>
              <a:t>zamislimo</a:t>
            </a:r>
            <a:r>
              <a:rPr lang="en-US" dirty="0"/>
              <a:t> </a:t>
            </a:r>
            <a:r>
              <a:rPr lang="en-US" dirty="0" err="1"/>
              <a:t>homogenu</a:t>
            </a:r>
            <a:r>
              <a:rPr lang="en-US" dirty="0"/>
              <a:t> </a:t>
            </a:r>
            <a:r>
              <a:rPr lang="en-US" dirty="0" err="1"/>
              <a:t>sredinu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setimo</a:t>
            </a:r>
            <a:r>
              <a:rPr lang="en-US" dirty="0"/>
              <a:t> se </a:t>
            </a:r>
            <a:r>
              <a:rPr lang="en-US" dirty="0" err="1"/>
              <a:t>definicije</a:t>
            </a:r>
            <a:r>
              <a:rPr lang="en-US" dirty="0"/>
              <a:t> </a:t>
            </a:r>
            <a:r>
              <a:rPr lang="en-US" dirty="0" err="1"/>
              <a:t>srednjeg</a:t>
            </a:r>
            <a:r>
              <a:rPr lang="en-US" dirty="0"/>
              <a:t> </a:t>
            </a:r>
            <a:r>
              <a:rPr lang="en-US" dirty="0" err="1"/>
              <a:t>slobodnog</a:t>
            </a:r>
            <a:r>
              <a:rPr lang="en-US" dirty="0"/>
              <a:t> puta: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Broj</a:t>
            </a:r>
            <a:r>
              <a:rPr lang="en-US" dirty="0"/>
              <a:t> </a:t>
            </a:r>
            <a:r>
              <a:rPr lang="en-US" dirty="0" err="1"/>
              <a:t>srednjih</a:t>
            </a:r>
            <a:r>
              <a:rPr lang="en-US" dirty="0"/>
              <a:t> </a:t>
            </a:r>
            <a:r>
              <a:rPr lang="en-US" dirty="0" err="1"/>
              <a:t>slobodnih</a:t>
            </a:r>
            <a:r>
              <a:rPr lang="en-US" dirty="0"/>
              <a:t> </a:t>
            </a:r>
            <a:r>
              <a:rPr lang="en-US" dirty="0" err="1"/>
              <a:t>puteva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datoj</a:t>
            </a:r>
            <a:r>
              <a:rPr lang="en-US" dirty="0"/>
              <a:t> </a:t>
            </a:r>
            <a:r>
              <a:rPr lang="en-US" dirty="0" err="1"/>
              <a:t>talasnoj</a:t>
            </a:r>
            <a:r>
              <a:rPr lang="en-US" dirty="0"/>
              <a:t> </a:t>
            </a:r>
            <a:r>
              <a:rPr lang="en-US" dirty="0" err="1"/>
              <a:t>dužini</a:t>
            </a:r>
            <a:r>
              <a:rPr lang="en-US" dirty="0"/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52D8CE-B84D-EF21-9BAE-E1A630D4463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002840" y="1819080"/>
            <a:ext cx="1495079" cy="352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1326BD-DCFC-FF2D-D124-DEDCCEA5FB5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614399" y="2989800"/>
            <a:ext cx="2847600" cy="1466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783C9-36F7-3DF3-D2FA-04B1CDD9462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/>
              <a:t>Pitanje: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02C6F9-51D2-94B3-8D0B-67C7011EBE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Koliki</a:t>
            </a:r>
            <a:r>
              <a:rPr lang="en-US" dirty="0"/>
              <a:t> je </a:t>
            </a:r>
            <a:r>
              <a:rPr lang="en-US" dirty="0" err="1"/>
              <a:t>očekivani</a:t>
            </a:r>
            <a:r>
              <a:rPr lang="en-US" dirty="0"/>
              <a:t> </a:t>
            </a:r>
            <a:r>
              <a:rPr lang="en-US" dirty="0" err="1"/>
              <a:t>optički</a:t>
            </a:r>
            <a:r>
              <a:rPr lang="en-US" dirty="0"/>
              <a:t> put </a:t>
            </a:r>
            <a:r>
              <a:rPr lang="en-US" dirty="0" err="1"/>
              <a:t>koju</a:t>
            </a:r>
            <a:r>
              <a:rPr lang="en-US" dirty="0"/>
              <a:t> </a:t>
            </a:r>
            <a:r>
              <a:rPr lang="en-US" dirty="0" err="1"/>
              <a:t>će</a:t>
            </a:r>
            <a:r>
              <a:rPr lang="en-US" dirty="0"/>
              <a:t> </a:t>
            </a:r>
            <a:r>
              <a:rPr lang="en-US" dirty="0" err="1"/>
              <a:t>preći</a:t>
            </a:r>
            <a:r>
              <a:rPr lang="en-US" dirty="0"/>
              <a:t> </a:t>
            </a:r>
            <a:r>
              <a:rPr lang="en-US" dirty="0" err="1"/>
              <a:t>jedan</a:t>
            </a:r>
            <a:r>
              <a:rPr lang="en-US" dirty="0"/>
              <a:t> </a:t>
            </a:r>
            <a:r>
              <a:rPr lang="en-US" dirty="0" err="1"/>
              <a:t>foton</a:t>
            </a:r>
            <a:r>
              <a:rPr lang="en-US" dirty="0"/>
              <a:t> </a:t>
            </a:r>
            <a:r>
              <a:rPr lang="en-US" dirty="0" err="1"/>
              <a:t>kroz</a:t>
            </a:r>
            <a:r>
              <a:rPr lang="en-US" dirty="0"/>
              <a:t> </a:t>
            </a:r>
            <a:r>
              <a:rPr lang="en-US" dirty="0" err="1"/>
              <a:t>optički</a:t>
            </a:r>
            <a:r>
              <a:rPr lang="en-US" dirty="0"/>
              <a:t> </a:t>
            </a:r>
            <a:r>
              <a:rPr lang="en-US" dirty="0" err="1"/>
              <a:t>gustu</a:t>
            </a:r>
            <a:r>
              <a:rPr lang="en-US" dirty="0"/>
              <a:t> </a:t>
            </a:r>
            <a:r>
              <a:rPr lang="en-US" dirty="0" err="1"/>
              <a:t>sredinu</a:t>
            </a:r>
            <a:r>
              <a:rPr lang="en-US" dirty="0"/>
              <a:t>?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6BB1B-E7E7-D433-7480-01E64793265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/>
              <a:t>Pitanje: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3FBB3-9FCA-C981-B3CB-E300DF5A59D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Koliki</a:t>
            </a:r>
            <a:r>
              <a:rPr lang="en-US" dirty="0"/>
              <a:t> je </a:t>
            </a:r>
            <a:r>
              <a:rPr lang="en-US" dirty="0" err="1"/>
              <a:t>očekivani</a:t>
            </a:r>
            <a:r>
              <a:rPr lang="en-US" dirty="0"/>
              <a:t> </a:t>
            </a:r>
            <a:r>
              <a:rPr lang="en-US" dirty="0" err="1"/>
              <a:t>optički</a:t>
            </a:r>
            <a:r>
              <a:rPr lang="en-US" dirty="0"/>
              <a:t> put </a:t>
            </a:r>
            <a:r>
              <a:rPr lang="en-US" dirty="0" err="1"/>
              <a:t>koju</a:t>
            </a:r>
            <a:r>
              <a:rPr lang="en-US" dirty="0"/>
              <a:t> </a:t>
            </a:r>
            <a:r>
              <a:rPr lang="en-US" dirty="0" err="1"/>
              <a:t>će</a:t>
            </a:r>
            <a:r>
              <a:rPr lang="en-US" dirty="0"/>
              <a:t> </a:t>
            </a:r>
            <a:r>
              <a:rPr lang="en-US" dirty="0" err="1"/>
              <a:t>preći</a:t>
            </a:r>
            <a:r>
              <a:rPr lang="en-US" dirty="0"/>
              <a:t> </a:t>
            </a:r>
            <a:r>
              <a:rPr lang="en-US" dirty="0" err="1"/>
              <a:t>jedan</a:t>
            </a:r>
            <a:r>
              <a:rPr lang="en-US" dirty="0"/>
              <a:t> </a:t>
            </a:r>
            <a:r>
              <a:rPr lang="en-US" dirty="0" err="1"/>
              <a:t>foton</a:t>
            </a:r>
            <a:r>
              <a:rPr lang="en-US" dirty="0"/>
              <a:t> </a:t>
            </a:r>
            <a:r>
              <a:rPr lang="en-US" dirty="0" err="1"/>
              <a:t>kroz</a:t>
            </a:r>
            <a:r>
              <a:rPr lang="en-US" dirty="0"/>
              <a:t> </a:t>
            </a:r>
            <a:r>
              <a:rPr lang="en-US" dirty="0" err="1"/>
              <a:t>optički</a:t>
            </a:r>
            <a:r>
              <a:rPr lang="en-US" dirty="0"/>
              <a:t> </a:t>
            </a:r>
            <a:r>
              <a:rPr lang="en-US" dirty="0" err="1"/>
              <a:t>gustu</a:t>
            </a:r>
            <a:r>
              <a:rPr lang="en-US" dirty="0"/>
              <a:t> </a:t>
            </a:r>
            <a:r>
              <a:rPr lang="en-US" dirty="0" err="1"/>
              <a:t>sredinu</a:t>
            </a:r>
            <a:r>
              <a:rPr lang="en-US" dirty="0"/>
              <a:t>?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Famozna</a:t>
            </a:r>
            <a:r>
              <a:rPr lang="en-US" dirty="0"/>
              <a:t> “</a:t>
            </a:r>
            <a:r>
              <a:rPr lang="en-US" dirty="0" err="1"/>
              <a:t>optička</a:t>
            </a:r>
            <a:r>
              <a:rPr lang="en-US" dirty="0"/>
              <a:t> </a:t>
            </a:r>
            <a:r>
              <a:rPr lang="en-US" dirty="0" err="1"/>
              <a:t>dubina</a:t>
            </a:r>
            <a:r>
              <a:rPr lang="en-US" dirty="0"/>
              <a:t> </a:t>
            </a:r>
            <a:r>
              <a:rPr lang="en-US" dirty="0" err="1"/>
              <a:t>jednako</a:t>
            </a:r>
            <a:r>
              <a:rPr lang="en-US" dirty="0"/>
              <a:t> </a:t>
            </a:r>
            <a:r>
              <a:rPr lang="en-US" dirty="0" err="1"/>
              <a:t>jedan</a:t>
            </a:r>
            <a:r>
              <a:rPr lang="en-US" dirty="0"/>
              <a:t>”.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Nekad</a:t>
            </a:r>
            <a:r>
              <a:rPr lang="en-US" dirty="0"/>
              <a:t> </a:t>
            </a:r>
            <a:r>
              <a:rPr lang="en-US" dirty="0" err="1"/>
              <a:t>poznata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b="1" dirty="0"/>
              <a:t>“</a:t>
            </a:r>
            <a:r>
              <a:rPr lang="en-US" b="1" dirty="0" err="1"/>
              <a:t>Eddingtonova</a:t>
            </a:r>
            <a:r>
              <a:rPr lang="en-US" b="1" dirty="0"/>
              <a:t> </a:t>
            </a:r>
            <a:r>
              <a:rPr lang="en-US" b="1" dirty="0" err="1"/>
              <a:t>aproksimacija</a:t>
            </a:r>
            <a:r>
              <a:rPr lang="en-US" b="1" dirty="0"/>
              <a:t>”. </a:t>
            </a:r>
            <a:r>
              <a:rPr lang="en-US" dirty="0"/>
              <a:t>(</a:t>
            </a:r>
            <a:r>
              <a:rPr lang="en-US" dirty="0" err="1"/>
              <a:t>Uradite</a:t>
            </a:r>
            <a:r>
              <a:rPr lang="en-US" dirty="0"/>
              <a:t> </a:t>
            </a:r>
            <a:r>
              <a:rPr lang="en-US" dirty="0" err="1"/>
              <a:t>zadatak</a:t>
            </a:r>
            <a:r>
              <a:rPr lang="en-US" dirty="0"/>
              <a:t> 2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Vežbi</a:t>
            </a:r>
            <a:r>
              <a:rPr lang="en-US" dirty="0"/>
              <a:t> #2, </a:t>
            </a:r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dirty="0" err="1"/>
              <a:t>već</a:t>
            </a:r>
            <a:r>
              <a:rPr lang="en-US" dirty="0"/>
              <a:t> </a:t>
            </a:r>
            <a:r>
              <a:rPr lang="en-US" dirty="0" err="1"/>
              <a:t>niste</a:t>
            </a:r>
            <a:r>
              <a:rPr lang="en-US" dirty="0"/>
              <a:t>!)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Ne </a:t>
            </a:r>
            <a:r>
              <a:rPr lang="en-US" dirty="0" err="1"/>
              <a:t>zaboravite</a:t>
            </a:r>
            <a:r>
              <a:rPr lang="en-US" dirty="0"/>
              <a:t>: </a:t>
            </a:r>
            <a:r>
              <a:rPr lang="en-US" b="1" dirty="0" err="1"/>
              <a:t>optička</a:t>
            </a:r>
            <a:r>
              <a:rPr lang="en-US" b="1" dirty="0"/>
              <a:t> </a:t>
            </a:r>
            <a:r>
              <a:rPr lang="en-US" b="1" dirty="0" err="1"/>
              <a:t>dubina</a:t>
            </a:r>
            <a:r>
              <a:rPr lang="en-US" b="1" dirty="0"/>
              <a:t> </a:t>
            </a:r>
            <a:r>
              <a:rPr lang="en-US" b="1" dirty="0" err="1"/>
              <a:t>na</a:t>
            </a:r>
            <a:r>
              <a:rPr lang="en-US" b="1" dirty="0"/>
              <a:t> </a:t>
            </a:r>
            <a:r>
              <a:rPr lang="en-US" b="1" dirty="0" err="1"/>
              <a:t>različitim</a:t>
            </a:r>
            <a:r>
              <a:rPr lang="en-US" b="1" dirty="0"/>
              <a:t> </a:t>
            </a:r>
            <a:r>
              <a:rPr lang="en-US" b="1" dirty="0" err="1"/>
              <a:t>talasnim</a:t>
            </a:r>
            <a:r>
              <a:rPr lang="en-US" b="1" dirty="0"/>
              <a:t> </a:t>
            </a:r>
            <a:r>
              <a:rPr lang="en-US" b="1" dirty="0" err="1"/>
              <a:t>dužinama</a:t>
            </a:r>
            <a:r>
              <a:rPr lang="en-US" b="1" dirty="0"/>
              <a:t> </a:t>
            </a:r>
            <a:r>
              <a:rPr lang="en-US" b="1" dirty="0" err="1"/>
              <a:t>odgovara</a:t>
            </a:r>
            <a:r>
              <a:rPr lang="en-US" b="1" dirty="0"/>
              <a:t> </a:t>
            </a:r>
            <a:r>
              <a:rPr lang="en-US" b="1" dirty="0" err="1"/>
              <a:t>različitim</a:t>
            </a:r>
            <a:r>
              <a:rPr lang="en-US" b="1" dirty="0"/>
              <a:t> </a:t>
            </a:r>
            <a:r>
              <a:rPr lang="en-US" b="1" dirty="0" err="1"/>
              <a:t>geometrijskim</a:t>
            </a:r>
            <a:r>
              <a:rPr lang="en-US" b="1" dirty="0"/>
              <a:t> </a:t>
            </a:r>
            <a:r>
              <a:rPr lang="en-US" b="1" dirty="0" err="1"/>
              <a:t>putevima</a:t>
            </a:r>
            <a:r>
              <a:rPr lang="en-US" b="1" dirty="0"/>
              <a:t>!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BFF472-55ED-C474-FBFA-942EEBF9FB0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471479" y="1661759"/>
            <a:ext cx="3133439" cy="83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DA8F1-188D-AA32-1142-D95F8264211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“Dubina formiranja”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49264-42CD-7619-DC0F-45E68BED2E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3272400"/>
            <a:ext cx="9685440" cy="2160000"/>
          </a:xfrm>
        </p:spPr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Fotoni</a:t>
            </a:r>
            <a:r>
              <a:rPr lang="en-US" dirty="0"/>
              <a:t> </a:t>
            </a:r>
            <a:r>
              <a:rPr lang="en-US" dirty="0" err="1"/>
              <a:t>različitih</a:t>
            </a:r>
            <a:r>
              <a:rPr lang="en-US" dirty="0"/>
              <a:t> </a:t>
            </a:r>
            <a:r>
              <a:rPr lang="en-US" dirty="0" err="1"/>
              <a:t>talasnih</a:t>
            </a:r>
            <a:r>
              <a:rPr lang="en-US" dirty="0"/>
              <a:t> </a:t>
            </a:r>
            <a:r>
              <a:rPr lang="en-US" dirty="0" err="1"/>
              <a:t>dužina</a:t>
            </a:r>
            <a:r>
              <a:rPr lang="en-US" dirty="0"/>
              <a:t> </a:t>
            </a:r>
            <a:r>
              <a:rPr lang="en-US" dirty="0" err="1"/>
              <a:t>dolaze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različitih</a:t>
            </a:r>
            <a:r>
              <a:rPr lang="en-US" dirty="0"/>
              <a:t> </a:t>
            </a:r>
            <a:r>
              <a:rPr lang="en-US" dirty="0" err="1"/>
              <a:t>dubina</a:t>
            </a:r>
            <a:r>
              <a:rPr lang="en-US" dirty="0"/>
              <a:t> </a:t>
            </a:r>
            <a:r>
              <a:rPr lang="en-US" dirty="0" err="1"/>
              <a:t>atmosfere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Na </a:t>
            </a:r>
            <a:r>
              <a:rPr lang="en-US" dirty="0" err="1"/>
              <a:t>različitim</a:t>
            </a:r>
            <a:r>
              <a:rPr lang="en-US" dirty="0"/>
              <a:t> </a:t>
            </a:r>
            <a:r>
              <a:rPr lang="en-US" dirty="0" err="1"/>
              <a:t>dubinama</a:t>
            </a:r>
            <a:r>
              <a:rPr lang="en-US" dirty="0"/>
              <a:t> </a:t>
            </a:r>
            <a:r>
              <a:rPr lang="en-US" dirty="0" err="1"/>
              <a:t>atmosfere</a:t>
            </a:r>
            <a:r>
              <a:rPr lang="en-US" dirty="0"/>
              <a:t> </a:t>
            </a:r>
            <a:r>
              <a:rPr lang="en-US" dirty="0" err="1"/>
              <a:t>vladaju</a:t>
            </a:r>
            <a:r>
              <a:rPr lang="en-US" dirty="0"/>
              <a:t> </a:t>
            </a:r>
            <a:r>
              <a:rPr lang="en-US" dirty="0" err="1"/>
              <a:t>različiti</a:t>
            </a:r>
            <a:r>
              <a:rPr lang="en-US" dirty="0"/>
              <a:t> </a:t>
            </a:r>
            <a:r>
              <a:rPr lang="en-US" dirty="0" err="1"/>
              <a:t>uslovi</a:t>
            </a:r>
            <a:r>
              <a:rPr lang="en-US" dirty="0"/>
              <a:t> → </a:t>
            </a:r>
            <a:r>
              <a:rPr lang="en-US" dirty="0" err="1"/>
              <a:t>Različite</a:t>
            </a:r>
            <a:r>
              <a:rPr lang="en-US" dirty="0"/>
              <a:t> </a:t>
            </a:r>
            <a:r>
              <a:rPr lang="en-US" dirty="0" err="1"/>
              <a:t>funkcije</a:t>
            </a:r>
            <a:r>
              <a:rPr lang="en-US" dirty="0"/>
              <a:t> </a:t>
            </a:r>
            <a:r>
              <a:rPr lang="en-US" dirty="0" err="1"/>
              <a:t>izvora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Tako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različitim</a:t>
            </a:r>
            <a:r>
              <a:rPr lang="en-US" dirty="0"/>
              <a:t> </a:t>
            </a:r>
            <a:r>
              <a:rPr lang="en-US" dirty="0" err="1"/>
              <a:t>talasnim</a:t>
            </a:r>
            <a:r>
              <a:rPr lang="en-US" dirty="0"/>
              <a:t> </a:t>
            </a:r>
            <a:r>
              <a:rPr lang="en-US" dirty="0" err="1"/>
              <a:t>dužinama</a:t>
            </a:r>
            <a:r>
              <a:rPr lang="en-US" dirty="0"/>
              <a:t> </a:t>
            </a:r>
            <a:r>
              <a:rPr lang="en-US" dirty="0" err="1"/>
              <a:t>vidimo</a:t>
            </a:r>
            <a:r>
              <a:rPr lang="en-US" dirty="0"/>
              <a:t> </a:t>
            </a:r>
            <a:r>
              <a:rPr lang="en-US" dirty="0" err="1"/>
              <a:t>različite</a:t>
            </a:r>
            <a:r>
              <a:rPr lang="en-US" dirty="0"/>
              <a:t> </a:t>
            </a:r>
            <a:r>
              <a:rPr lang="en-US" dirty="0" err="1"/>
              <a:t>intenzitete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različita</a:t>
            </a:r>
            <a:r>
              <a:rPr lang="en-US" dirty="0"/>
              <a:t> </a:t>
            </a:r>
            <a:r>
              <a:rPr lang="en-US" dirty="0" err="1"/>
              <a:t>apsolutno</a:t>
            </a:r>
            <a:r>
              <a:rPr lang="en-US" dirty="0"/>
              <a:t> </a:t>
            </a:r>
            <a:r>
              <a:rPr lang="en-US" dirty="0" err="1"/>
              <a:t>crna</a:t>
            </a:r>
            <a:r>
              <a:rPr lang="en-US" dirty="0"/>
              <a:t> </a:t>
            </a:r>
            <a:r>
              <a:rPr lang="en-US" dirty="0" err="1"/>
              <a:t>tela</a:t>
            </a:r>
            <a:r>
              <a:rPr lang="en-US" dirty="0"/>
              <a:t>!).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7B879E-0E41-A2F5-3313-9C9BD77FF88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1799" y="816120"/>
            <a:ext cx="5124600" cy="2384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D9A1BB-DD58-572B-E94D-D1303EF3475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677200" y="1371599"/>
            <a:ext cx="495000" cy="27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09876B-C7FC-B2F1-CD65-B99DD877D6D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677200" y="1726920"/>
            <a:ext cx="504359" cy="27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109696-6A5E-BC62-580E-D66956957DB0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667839" y="2002680"/>
            <a:ext cx="504359" cy="27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992886-508D-1630-1DC7-731668A59786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5667839" y="2467439"/>
            <a:ext cx="504359" cy="27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620B7E-7D90-5BF9-3B7F-3C87F79C2BFC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6629400" y="1600200"/>
            <a:ext cx="910799" cy="799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1778E-3FCC-D5AB-1FEA-83ECF5EB00E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Setimo 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7FD87-0884-156E-3AAC-9A95CDC1C81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44360" y="811440"/>
            <a:ext cx="3741840" cy="4446360"/>
          </a:xfrm>
        </p:spPr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Neprozračnost</a:t>
            </a:r>
            <a:r>
              <a:rPr lang="en-US" dirty="0"/>
              <a:t> je </a:t>
            </a:r>
            <a:r>
              <a:rPr lang="en-US" dirty="0" err="1"/>
              <a:t>različita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različitim</a:t>
            </a:r>
            <a:r>
              <a:rPr lang="en-US" dirty="0"/>
              <a:t> </a:t>
            </a:r>
            <a:r>
              <a:rPr lang="en-US" dirty="0" err="1"/>
              <a:t>talasnim</a:t>
            </a:r>
            <a:r>
              <a:rPr lang="en-US" dirty="0"/>
              <a:t> </a:t>
            </a:r>
            <a:r>
              <a:rPr lang="en-US" dirty="0" err="1"/>
              <a:t>dužinama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“</a:t>
            </a:r>
            <a:r>
              <a:rPr lang="en-US" dirty="0" err="1"/>
              <a:t>Vidimo</a:t>
            </a:r>
            <a:r>
              <a:rPr lang="en-US" dirty="0"/>
              <a:t>” </a:t>
            </a:r>
            <a:r>
              <a:rPr lang="en-US" dirty="0" err="1"/>
              <a:t>različite</a:t>
            </a:r>
            <a:r>
              <a:rPr lang="en-US" dirty="0"/>
              <a:t> temperature.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Dobijamo</a:t>
            </a:r>
            <a:r>
              <a:rPr lang="en-US" dirty="0"/>
              <a:t> </a:t>
            </a:r>
            <a:r>
              <a:rPr lang="en-US" dirty="0" err="1"/>
              <a:t>spektar</a:t>
            </a:r>
            <a:r>
              <a:rPr lang="en-US" dirty="0"/>
              <a:t> koji je </a:t>
            </a:r>
            <a:r>
              <a:rPr lang="en-US" dirty="0" err="1"/>
              <a:t>sačinjen</a:t>
            </a:r>
            <a:r>
              <a:rPr lang="en-US" dirty="0"/>
              <a:t> (u </a:t>
            </a:r>
            <a:r>
              <a:rPr lang="en-US" dirty="0" err="1"/>
              <a:t>prvoj</a:t>
            </a:r>
            <a:r>
              <a:rPr lang="en-US" dirty="0"/>
              <a:t> </a:t>
            </a:r>
            <a:r>
              <a:rPr lang="en-US" dirty="0" err="1"/>
              <a:t>aproksimaciji</a:t>
            </a:r>
            <a:r>
              <a:rPr lang="en-US" dirty="0"/>
              <a:t>) od </a:t>
            </a:r>
            <a:r>
              <a:rPr lang="en-US" dirty="0" err="1"/>
              <a:t>spekatara</a:t>
            </a:r>
            <a:r>
              <a:rPr lang="en-US" dirty="0"/>
              <a:t> </a:t>
            </a:r>
            <a:r>
              <a:rPr lang="en-US" dirty="0" err="1"/>
              <a:t>crnih</a:t>
            </a:r>
            <a:r>
              <a:rPr lang="en-US" dirty="0"/>
              <a:t> </a:t>
            </a:r>
            <a:r>
              <a:rPr lang="en-US" dirty="0" err="1"/>
              <a:t>tela</a:t>
            </a:r>
            <a:r>
              <a:rPr lang="en-US" dirty="0"/>
              <a:t> </a:t>
            </a:r>
            <a:r>
              <a:rPr lang="en-US" dirty="0" err="1"/>
              <a:t>različitih</a:t>
            </a:r>
            <a:r>
              <a:rPr lang="en-US" dirty="0"/>
              <a:t> </a:t>
            </a:r>
            <a:r>
              <a:rPr lang="en-US" dirty="0" err="1"/>
              <a:t>temperatura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različitim</a:t>
            </a:r>
            <a:r>
              <a:rPr lang="en-US" dirty="0"/>
              <a:t> </a:t>
            </a:r>
            <a:r>
              <a:rPr lang="en-US" dirty="0" err="1"/>
              <a:t>talasnim</a:t>
            </a:r>
            <a:r>
              <a:rPr lang="en-US" dirty="0"/>
              <a:t> </a:t>
            </a:r>
            <a:r>
              <a:rPr lang="en-US" dirty="0" err="1"/>
              <a:t>dužinama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FC3CC7-FF01-4FB2-28B0-01FB96C7157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429000" y="360"/>
            <a:ext cx="6628320" cy="5668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64A89-9F01-CDC7-D993-D528CD58542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Setimo 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4F739D-2C55-A39C-ECE8-D8695B94C2B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429000" y="360"/>
            <a:ext cx="6628320" cy="56689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410A7F-3ED7-222A-67D2-6B053F532D1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44360" y="811440"/>
            <a:ext cx="3741840" cy="4446360"/>
          </a:xfrm>
        </p:spPr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Na </a:t>
            </a:r>
            <a:r>
              <a:rPr lang="en-US" dirty="0" err="1"/>
              <a:t>vežbama</a:t>
            </a:r>
            <a:r>
              <a:rPr lang="en-US" dirty="0"/>
              <a:t> </a:t>
            </a:r>
            <a:r>
              <a:rPr lang="en-US" dirty="0" err="1"/>
              <a:t>smo</a:t>
            </a:r>
            <a:r>
              <a:rPr lang="en-US" dirty="0"/>
              <a:t> </a:t>
            </a:r>
            <a:r>
              <a:rPr lang="en-US" dirty="0" err="1"/>
              <a:t>ove</a:t>
            </a:r>
            <a:r>
              <a:rPr lang="en-US" dirty="0"/>
              <a:t> </a:t>
            </a:r>
            <a:r>
              <a:rPr lang="en-US" dirty="0" err="1"/>
              <a:t>skokove</a:t>
            </a:r>
            <a:r>
              <a:rPr lang="en-US" dirty="0"/>
              <a:t> </a:t>
            </a:r>
            <a:r>
              <a:rPr lang="en-US" dirty="0" err="1"/>
              <a:t>razumeli</a:t>
            </a:r>
            <a:r>
              <a:rPr lang="en-US" dirty="0"/>
              <a:t> </a:t>
            </a:r>
            <a:r>
              <a:rPr lang="en-US" dirty="0" err="1"/>
              <a:t>preko</a:t>
            </a:r>
            <a:r>
              <a:rPr lang="en-US" dirty="0"/>
              <a:t>: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4772AF-F653-9F9B-DC96-E938134787D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6320" y="2780639"/>
            <a:ext cx="4057200" cy="4377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B4D571-F8DC-327D-EA9D-9602A08F89CF}"/>
              </a:ext>
            </a:extLst>
          </p:cNvPr>
          <p:cNvSpPr txBox="1"/>
          <p:nvPr/>
        </p:nvSpPr>
        <p:spPr>
          <a:xfrm>
            <a:off x="144360" y="1600200"/>
            <a:ext cx="3429000" cy="36179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Izlazni intenzitet (spektar)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03DC53-899D-1708-9B8B-A4742A1243B5}"/>
              </a:ext>
            </a:extLst>
          </p:cNvPr>
          <p:cNvSpPr txBox="1"/>
          <p:nvPr/>
        </p:nvSpPr>
        <p:spPr>
          <a:xfrm>
            <a:off x="144720" y="3510360"/>
            <a:ext cx="3429000" cy="36179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Intenzitet na donjoj granici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F88F7B-24F3-A240-E3FB-9A30B6FB0120}"/>
              </a:ext>
            </a:extLst>
          </p:cNvPr>
          <p:cNvSpPr txBox="1"/>
          <p:nvPr/>
        </p:nvSpPr>
        <p:spPr>
          <a:xfrm>
            <a:off x="914400" y="2142000"/>
            <a:ext cx="3429000" cy="36179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Funkcija izvora u atmosferi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89045-280D-3068-EE53-E84AA471095E}"/>
              </a:ext>
            </a:extLst>
          </p:cNvPr>
          <p:cNvSpPr txBox="1"/>
          <p:nvPr/>
        </p:nvSpPr>
        <p:spPr>
          <a:xfrm>
            <a:off x="685799" y="4114800"/>
            <a:ext cx="3886200" cy="633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Ukupna optička debljina atmosfere</a:t>
            </a: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F7594F4F-7517-4DA3-97D2-A21FB7C39227}"/>
              </a:ext>
            </a:extLst>
          </p:cNvPr>
          <p:cNvSpPr/>
          <p:nvPr/>
        </p:nvSpPr>
        <p:spPr>
          <a:xfrm flipH="1">
            <a:off x="228600" y="1962000"/>
            <a:ext cx="457199" cy="781199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3A9F73FA-ECB6-10CA-AAFC-D3F4BDAB0FEC}"/>
              </a:ext>
            </a:extLst>
          </p:cNvPr>
          <p:cNvSpPr/>
          <p:nvPr/>
        </p:nvSpPr>
        <p:spPr>
          <a:xfrm flipV="1">
            <a:off x="914400" y="3218400"/>
            <a:ext cx="0" cy="4392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12" name="Straight Connector 11">
            <a:extLst>
              <a:ext uri="{FF2B5EF4-FFF2-40B4-BE49-F238E27FC236}">
                <a16:creationId xmlns:a16="http://schemas.microsoft.com/office/drawing/2014/main" id="{E0C9C462-ED24-8F13-8C40-B459667735EC}"/>
              </a:ext>
            </a:extLst>
          </p:cNvPr>
          <p:cNvSpPr/>
          <p:nvPr/>
        </p:nvSpPr>
        <p:spPr>
          <a:xfrm>
            <a:off x="1828800" y="2503800"/>
            <a:ext cx="457200" cy="239399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13" name="Straight Connector 12">
            <a:extLst>
              <a:ext uri="{FF2B5EF4-FFF2-40B4-BE49-F238E27FC236}">
                <a16:creationId xmlns:a16="http://schemas.microsoft.com/office/drawing/2014/main" id="{A32C8D2C-3D2B-5CFF-A9A2-E05384909BAE}"/>
              </a:ext>
            </a:extLst>
          </p:cNvPr>
          <p:cNvSpPr/>
          <p:nvPr/>
        </p:nvSpPr>
        <p:spPr>
          <a:xfrm flipV="1">
            <a:off x="2286000" y="2971800"/>
            <a:ext cx="1600200" cy="11430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2B711-A724-BA17-334E-018F104E48C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“Intuitivno” formalno rešenje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853EC-7CE6-FFEE-8335-41E5E987D9F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3200400"/>
            <a:ext cx="9685440" cy="2160000"/>
          </a:xfrm>
        </p:spPr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Ukoliko</a:t>
            </a:r>
            <a:r>
              <a:rPr lang="en-US" dirty="0"/>
              <a:t> je “</a:t>
            </a:r>
            <a:r>
              <a:rPr lang="en-US" dirty="0" err="1"/>
              <a:t>temperatura</a:t>
            </a:r>
            <a:r>
              <a:rPr lang="en-US" dirty="0"/>
              <a:t>” </a:t>
            </a:r>
            <a:r>
              <a:rPr lang="en-US" dirty="0" err="1"/>
              <a:t>ulaznog</a:t>
            </a:r>
            <a:r>
              <a:rPr lang="en-US" dirty="0"/>
              <a:t> </a:t>
            </a:r>
            <a:r>
              <a:rPr lang="en-US" dirty="0" err="1"/>
              <a:t>zračenja</a:t>
            </a:r>
            <a:r>
              <a:rPr lang="en-US" dirty="0"/>
              <a:t> </a:t>
            </a:r>
            <a:r>
              <a:rPr lang="en-US" dirty="0" err="1"/>
              <a:t>veća</a:t>
            </a:r>
            <a:r>
              <a:rPr lang="en-US" dirty="0"/>
              <a:t> od temperature </a:t>
            </a:r>
            <a:r>
              <a:rPr lang="en-US" dirty="0" err="1"/>
              <a:t>atmosfere</a:t>
            </a:r>
            <a:r>
              <a:rPr lang="en-US" dirty="0"/>
              <a:t>, </a:t>
            </a:r>
            <a:r>
              <a:rPr lang="en-US" dirty="0" err="1"/>
              <a:t>izlazni</a:t>
            </a:r>
            <a:r>
              <a:rPr lang="en-US" dirty="0"/>
              <a:t> </a:t>
            </a:r>
            <a:r>
              <a:rPr lang="en-US" dirty="0" err="1"/>
              <a:t>intenzitet</a:t>
            </a:r>
            <a:r>
              <a:rPr lang="en-US" dirty="0"/>
              <a:t> je </a:t>
            </a:r>
            <a:r>
              <a:rPr lang="en-US" dirty="0" err="1"/>
              <a:t>manji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obrnuto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Ovo je </a:t>
            </a:r>
            <a:r>
              <a:rPr lang="en-US" dirty="0" err="1"/>
              <a:t>ekstremno</a:t>
            </a:r>
            <a:r>
              <a:rPr lang="en-US" dirty="0"/>
              <a:t> </a:t>
            </a:r>
            <a:r>
              <a:rPr lang="en-US" dirty="0" err="1"/>
              <a:t>jednostavan</a:t>
            </a:r>
            <a:r>
              <a:rPr lang="en-US" dirty="0"/>
              <a:t> model, </a:t>
            </a:r>
            <a:r>
              <a:rPr lang="en-US" dirty="0" err="1"/>
              <a:t>ali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pomaže</a:t>
            </a:r>
            <a:r>
              <a:rPr lang="en-US" dirty="0"/>
              <a:t> da </a:t>
            </a:r>
            <a:r>
              <a:rPr lang="en-US" dirty="0" err="1"/>
              <a:t>razumemo</a:t>
            </a:r>
            <a:r>
              <a:rPr lang="en-US" dirty="0"/>
              <a:t> </a:t>
            </a:r>
            <a:r>
              <a:rPr lang="en-US" dirty="0" err="1"/>
              <a:t>šta</a:t>
            </a:r>
            <a:r>
              <a:rPr lang="en-US" dirty="0"/>
              <a:t> se </a:t>
            </a:r>
            <a:r>
              <a:rPr lang="en-US" dirty="0" err="1"/>
              <a:t>dešava</a:t>
            </a:r>
            <a:r>
              <a:rPr lang="en-US" dirty="0"/>
              <a:t>!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Kako</a:t>
            </a:r>
            <a:r>
              <a:rPr lang="en-US" dirty="0"/>
              <a:t> da </a:t>
            </a:r>
            <a:r>
              <a:rPr lang="en-US" dirty="0" err="1"/>
              <a:t>povežemo</a:t>
            </a:r>
            <a:r>
              <a:rPr lang="en-US" dirty="0"/>
              <a:t> </a:t>
            </a:r>
            <a:r>
              <a:rPr lang="en-US" dirty="0" err="1"/>
              <a:t>temperaturu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ovom</a:t>
            </a:r>
            <a:r>
              <a:rPr lang="en-US" dirty="0"/>
              <a:t> </a:t>
            </a:r>
            <a:r>
              <a:rPr lang="en-US" dirty="0" err="1"/>
              <a:t>pričom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CFCE94-72FE-DB62-5654-584FFFC5786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064680" y="1700999"/>
            <a:ext cx="4057200" cy="4377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62DA68-A8A1-0A73-4DB6-80AE9D8FA002}"/>
              </a:ext>
            </a:extLst>
          </p:cNvPr>
          <p:cNvSpPr txBox="1"/>
          <p:nvPr/>
        </p:nvSpPr>
        <p:spPr>
          <a:xfrm>
            <a:off x="228600" y="1663559"/>
            <a:ext cx="3429000" cy="36179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Izlazni</a:t>
            </a:r>
            <a:r>
              <a:rPr lang="en-US" sz="18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intenzitet</a:t>
            </a:r>
            <a:r>
              <a:rPr lang="en-US" sz="18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(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spektar</a:t>
            </a:r>
            <a:r>
              <a:rPr lang="en-US" sz="18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F23348-16C0-C1A2-A973-207F4A6AF76A}"/>
              </a:ext>
            </a:extLst>
          </p:cNvPr>
          <p:cNvSpPr txBox="1"/>
          <p:nvPr/>
        </p:nvSpPr>
        <p:spPr>
          <a:xfrm>
            <a:off x="2286000" y="25146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Intenzitet na donjoj granici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C2A9DB-7C8C-B01C-209C-AB1863623027}"/>
              </a:ext>
            </a:extLst>
          </p:cNvPr>
          <p:cNvSpPr txBox="1"/>
          <p:nvPr/>
        </p:nvSpPr>
        <p:spPr>
          <a:xfrm>
            <a:off x="3902759" y="1062359"/>
            <a:ext cx="3429000" cy="36179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Funkcija izvora u atmosferi</a:t>
            </a: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24045733-1DFB-FBD2-3B91-B1DDBD7328EF}"/>
              </a:ext>
            </a:extLst>
          </p:cNvPr>
          <p:cNvSpPr/>
          <p:nvPr/>
        </p:nvSpPr>
        <p:spPr>
          <a:xfrm flipV="1">
            <a:off x="3902759" y="2138760"/>
            <a:ext cx="0" cy="4392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A5E128D7-D7B9-5821-3F55-2EF46B84E6A8}"/>
              </a:ext>
            </a:extLst>
          </p:cNvPr>
          <p:cNvSpPr/>
          <p:nvPr/>
        </p:nvSpPr>
        <p:spPr>
          <a:xfrm>
            <a:off x="4817160" y="1424159"/>
            <a:ext cx="457200" cy="2394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2F8500-8040-7330-CD47-580ABA1012C6}"/>
              </a:ext>
            </a:extLst>
          </p:cNvPr>
          <p:cNvSpPr txBox="1"/>
          <p:nvPr/>
        </p:nvSpPr>
        <p:spPr>
          <a:xfrm>
            <a:off x="7086600" y="1600200"/>
            <a:ext cx="3429000" cy="633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Ukupna optička debljina atmosfere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09051-5FFD-D53E-FBD8-005D5D7D2C9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/>
              <a:t>Za funciju izvora – setimo se Kirchhoff-a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58B83-E6A0-E869-4DA7-95D4ED0A5CD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2286000"/>
            <a:ext cx="9685440" cy="3074399"/>
          </a:xfrm>
        </p:spPr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Ovo bi </a:t>
            </a:r>
            <a:r>
              <a:rPr lang="en-US" dirty="0" err="1"/>
              <a:t>bila</a:t>
            </a:r>
            <a:r>
              <a:rPr lang="en-US" dirty="0"/>
              <a:t> </a:t>
            </a:r>
            <a:r>
              <a:rPr lang="en-US" b="1" dirty="0"/>
              <a:t>(</a:t>
            </a:r>
            <a:r>
              <a:rPr lang="en-US" b="1" dirty="0" err="1"/>
              <a:t>globalna</a:t>
            </a:r>
            <a:r>
              <a:rPr lang="en-US" b="1" dirty="0"/>
              <a:t>) </a:t>
            </a:r>
            <a:r>
              <a:rPr lang="en-US" b="1" dirty="0" err="1"/>
              <a:t>termodinamička</a:t>
            </a:r>
            <a:r>
              <a:rPr lang="en-US" b="1" dirty="0"/>
              <a:t> </a:t>
            </a:r>
            <a:r>
              <a:rPr lang="en-US" b="1" dirty="0" err="1"/>
              <a:t>ravnoteža</a:t>
            </a:r>
            <a:r>
              <a:rPr lang="en-US" b="1" dirty="0"/>
              <a:t> (</a:t>
            </a:r>
            <a:r>
              <a:rPr lang="en-US" b="1" dirty="0" err="1"/>
              <a:t>termalna</a:t>
            </a:r>
            <a:r>
              <a:rPr lang="en-US" b="1" dirty="0"/>
              <a:t> </a:t>
            </a:r>
            <a:r>
              <a:rPr lang="en-US" b="1" dirty="0" err="1"/>
              <a:t>ravnoteža</a:t>
            </a:r>
            <a:r>
              <a:rPr lang="en-US" b="1" dirty="0"/>
              <a:t>). </a:t>
            </a:r>
            <a:r>
              <a:rPr lang="en-US" dirty="0" err="1"/>
              <a:t>Nulta</a:t>
            </a:r>
            <a:r>
              <a:rPr lang="en-US" dirty="0"/>
              <a:t> </a:t>
            </a:r>
            <a:r>
              <a:rPr lang="en-US" dirty="0" err="1"/>
              <a:t>aproksimacija</a:t>
            </a:r>
            <a:r>
              <a:rPr lang="en-US" dirty="0"/>
              <a:t> za </a:t>
            </a:r>
            <a:r>
              <a:rPr lang="en-US" dirty="0" err="1"/>
              <a:t>izlazni</a:t>
            </a:r>
            <a:r>
              <a:rPr lang="en-US" dirty="0"/>
              <a:t> </a:t>
            </a:r>
            <a:r>
              <a:rPr lang="en-US" dirty="0" err="1"/>
              <a:t>spektar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Medjutim</a:t>
            </a:r>
            <a:r>
              <a:rPr lang="en-US" dirty="0"/>
              <a:t>, </a:t>
            </a:r>
            <a:r>
              <a:rPr lang="en-US" dirty="0" err="1"/>
              <a:t>možemo</a:t>
            </a:r>
            <a:r>
              <a:rPr lang="en-US" dirty="0"/>
              <a:t> da </a:t>
            </a:r>
            <a:r>
              <a:rPr lang="en-US" dirty="0" err="1"/>
              <a:t>pretpostavimo</a:t>
            </a:r>
            <a:r>
              <a:rPr lang="en-US" dirty="0"/>
              <a:t> da se </a:t>
            </a:r>
            <a:r>
              <a:rPr lang="en-US" dirty="0" err="1"/>
              <a:t>koeficijenti</a:t>
            </a:r>
            <a:r>
              <a:rPr lang="en-US" dirty="0"/>
              <a:t> </a:t>
            </a:r>
            <a:r>
              <a:rPr lang="en-US" dirty="0" err="1"/>
              <a:t>apsorpcije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emisije</a:t>
            </a:r>
            <a:r>
              <a:rPr lang="en-US" dirty="0"/>
              <a:t> </a:t>
            </a:r>
            <a:r>
              <a:rPr lang="en-US" b="1" dirty="0" err="1"/>
              <a:t>lokalno</a:t>
            </a:r>
            <a:r>
              <a:rPr lang="en-US" b="1" dirty="0"/>
              <a:t> </a:t>
            </a:r>
            <a:r>
              <a:rPr lang="en-US" dirty="0" err="1"/>
              <a:t>ponašaju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da </a:t>
            </a:r>
            <a:r>
              <a:rPr lang="en-US" dirty="0" err="1"/>
              <a:t>su</a:t>
            </a:r>
            <a:r>
              <a:rPr lang="en-US" dirty="0"/>
              <a:t> u </a:t>
            </a:r>
            <a:r>
              <a:rPr lang="en-US" dirty="0" err="1"/>
              <a:t>ravnoteži</a:t>
            </a:r>
            <a:r>
              <a:rPr lang="en-US" dirty="0"/>
              <a:t> (</a:t>
            </a:r>
            <a:r>
              <a:rPr lang="en-US" dirty="0" err="1"/>
              <a:t>jer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čestice</a:t>
            </a:r>
            <a:r>
              <a:rPr lang="en-US" dirty="0"/>
              <a:t> u </a:t>
            </a:r>
            <a:r>
              <a:rPr lang="en-US" dirty="0" err="1"/>
              <a:t>ravnoteži</a:t>
            </a:r>
            <a:r>
              <a:rPr lang="en-US" dirty="0"/>
              <a:t>), pa </a:t>
            </a:r>
            <a:r>
              <a:rPr lang="en-US" dirty="0" err="1"/>
              <a:t>važi</a:t>
            </a:r>
            <a:r>
              <a:rPr lang="en-US" dirty="0"/>
              <a:t> </a:t>
            </a:r>
            <a:r>
              <a:rPr lang="en-US" dirty="0" err="1"/>
              <a:t>tzv</a:t>
            </a:r>
            <a:r>
              <a:rPr lang="en-US" dirty="0"/>
              <a:t>. </a:t>
            </a:r>
            <a:r>
              <a:rPr lang="en-US" b="1" dirty="0" err="1"/>
              <a:t>Lokalna</a:t>
            </a:r>
            <a:r>
              <a:rPr lang="en-US" b="1" dirty="0"/>
              <a:t> </a:t>
            </a:r>
            <a:r>
              <a:rPr lang="en-US" b="1" dirty="0" err="1"/>
              <a:t>termodinamička</a:t>
            </a:r>
            <a:r>
              <a:rPr lang="en-US" b="1" dirty="0"/>
              <a:t> </a:t>
            </a:r>
            <a:r>
              <a:rPr lang="en-US" b="1" dirty="0" err="1"/>
              <a:t>ravnoteža</a:t>
            </a:r>
            <a:r>
              <a:rPr lang="en-US" b="1" dirty="0"/>
              <a:t>! </a:t>
            </a:r>
            <a:r>
              <a:rPr lang="en-US" dirty="0" err="1"/>
              <a:t>Intenzitet</a:t>
            </a:r>
            <a:r>
              <a:rPr lang="en-US" dirty="0"/>
              <a:t> je </a:t>
            </a:r>
            <a:r>
              <a:rPr lang="en-US" dirty="0" err="1"/>
              <a:t>ipak</a:t>
            </a:r>
            <a:r>
              <a:rPr lang="en-US" dirty="0"/>
              <a:t> </a:t>
            </a:r>
            <a:r>
              <a:rPr lang="en-US" dirty="0" err="1"/>
              <a:t>rezultat</a:t>
            </a:r>
            <a:r>
              <a:rPr lang="en-US" dirty="0"/>
              <a:t> </a:t>
            </a:r>
            <a:r>
              <a:rPr lang="en-US" dirty="0" err="1"/>
              <a:t>jednačine</a:t>
            </a:r>
            <a:r>
              <a:rPr lang="en-US" dirty="0"/>
              <a:t> </a:t>
            </a:r>
            <a:r>
              <a:rPr lang="en-US" dirty="0" err="1"/>
              <a:t>prenosa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A4BD72-CDCE-FFA8-A2D9-4BBBF3DE350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709800" y="736920"/>
            <a:ext cx="2657160" cy="1294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B96F12-D3C4-9C02-67E7-3A33196CECE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876479" y="4173840"/>
            <a:ext cx="2323800" cy="1333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5D933-729C-8DE3-8925-5976EA94757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/>
              <a:t>Lokalna termodinamička ravnoteža - čestice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C7F79F-1B33-D769-06BF-6D3B9BF83C3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1880" y="1010159"/>
            <a:ext cx="9848520" cy="424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91AFD-FD20-A65E-06C8-0FEFD8BE46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/>
              <a:t>I za kraj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727920-4986-E30D-8D85-676192D8244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dirty="0" err="1"/>
              <a:t>imamo</a:t>
            </a:r>
            <a:r>
              <a:rPr lang="en-US" dirty="0"/>
              <a:t> </a:t>
            </a:r>
            <a:r>
              <a:rPr lang="en-US" dirty="0" err="1"/>
              <a:t>vremena</a:t>
            </a:r>
            <a:r>
              <a:rPr lang="en-US" dirty="0"/>
              <a:t>, </a:t>
            </a:r>
            <a:r>
              <a:rPr lang="en-US" dirty="0" err="1"/>
              <a:t>rešimo</a:t>
            </a:r>
            <a:r>
              <a:rPr lang="en-US" dirty="0"/>
              <a:t> </a:t>
            </a:r>
            <a:r>
              <a:rPr lang="en-US" dirty="0" err="1"/>
              <a:t>slede</a:t>
            </a:r>
            <a:r>
              <a:rPr lang="sr-Latn-RS"/>
              <a:t>ći zadatak:</a:t>
            </a: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i="1" dirty="0"/>
              <a:t>Milne-</a:t>
            </a:r>
            <a:r>
              <a:rPr lang="en-US" i="1" dirty="0" err="1"/>
              <a:t>Eddingtonova</a:t>
            </a:r>
            <a:r>
              <a:rPr lang="en-US" i="1" dirty="0"/>
              <a:t> </a:t>
            </a:r>
            <a:r>
              <a:rPr lang="en-US" i="1" dirty="0" err="1"/>
              <a:t>aproksimacija</a:t>
            </a:r>
            <a:r>
              <a:rPr lang="en-US" i="1" dirty="0"/>
              <a:t> </a:t>
            </a:r>
            <a:r>
              <a:rPr lang="en-US" i="1" dirty="0" err="1"/>
              <a:t>pretpostavlja</a:t>
            </a:r>
            <a:r>
              <a:rPr lang="en-US" i="1" dirty="0"/>
              <a:t> da </a:t>
            </a:r>
            <a:r>
              <a:rPr lang="en-US" i="1" dirty="0" err="1"/>
              <a:t>funkcija</a:t>
            </a:r>
            <a:r>
              <a:rPr lang="en-US" i="1" dirty="0"/>
              <a:t> </a:t>
            </a:r>
            <a:r>
              <a:rPr lang="en-US" i="1" dirty="0" err="1"/>
              <a:t>izvora</a:t>
            </a:r>
            <a:r>
              <a:rPr lang="en-US" i="1" dirty="0"/>
              <a:t> u </a:t>
            </a:r>
            <a:r>
              <a:rPr lang="en-US" i="1" dirty="0" err="1"/>
              <a:t>polubeskonačnoj</a:t>
            </a:r>
            <a:r>
              <a:rPr lang="en-US" i="1" dirty="0"/>
              <a:t> </a:t>
            </a:r>
            <a:r>
              <a:rPr lang="en-US" i="1" dirty="0" err="1"/>
              <a:t>atmosferi</a:t>
            </a:r>
            <a:r>
              <a:rPr lang="en-US" i="1" dirty="0"/>
              <a:t> </a:t>
            </a:r>
            <a:r>
              <a:rPr lang="en-US" i="1" dirty="0" err="1"/>
              <a:t>raste</a:t>
            </a:r>
            <a:r>
              <a:rPr lang="en-US" i="1" dirty="0"/>
              <a:t> </a:t>
            </a:r>
            <a:r>
              <a:rPr lang="en-US" i="1" dirty="0" err="1"/>
              <a:t>sa</a:t>
            </a:r>
            <a:r>
              <a:rPr lang="en-US" i="1" dirty="0"/>
              <a:t> </a:t>
            </a:r>
            <a:r>
              <a:rPr lang="en-US" i="1" dirty="0" err="1"/>
              <a:t>optičkom</a:t>
            </a:r>
            <a:r>
              <a:rPr lang="en-US" i="1" dirty="0"/>
              <a:t> </a:t>
            </a:r>
            <a:r>
              <a:rPr lang="en-US" i="1" dirty="0" err="1"/>
              <a:t>dubinom</a:t>
            </a:r>
            <a:r>
              <a:rPr lang="en-US" i="1" dirty="0"/>
              <a:t>. </a:t>
            </a:r>
            <a:r>
              <a:rPr lang="en-US" i="1" dirty="0" err="1"/>
              <a:t>Nadjite</a:t>
            </a:r>
            <a:r>
              <a:rPr lang="en-US" i="1" dirty="0"/>
              <a:t> </a:t>
            </a:r>
            <a:r>
              <a:rPr lang="en-US" i="1" dirty="0" err="1"/>
              <a:t>izlazni</a:t>
            </a:r>
            <a:r>
              <a:rPr lang="en-US" i="1" dirty="0"/>
              <a:t> </a:t>
            </a:r>
            <a:r>
              <a:rPr lang="en-US" i="1" dirty="0" err="1"/>
              <a:t>intenzitet</a:t>
            </a:r>
            <a:r>
              <a:rPr lang="en-US" i="1" dirty="0"/>
              <a:t> za </a:t>
            </a:r>
            <a:r>
              <a:rPr lang="en-US" i="1" dirty="0" err="1"/>
              <a:t>takvu</a:t>
            </a:r>
            <a:r>
              <a:rPr lang="en-US" i="1" dirty="0"/>
              <a:t> </a:t>
            </a:r>
            <a:r>
              <a:rPr lang="en-US" i="1" dirty="0" err="1"/>
              <a:t>atmosferu</a:t>
            </a:r>
            <a:r>
              <a:rPr lang="en-US" i="1" dirty="0"/>
              <a:t>. </a:t>
            </a:r>
            <a:r>
              <a:rPr lang="en-US" i="1" dirty="0" err="1"/>
              <a:t>Prodiskutujte</a:t>
            </a:r>
            <a:r>
              <a:rPr lang="en-US" i="1" dirty="0"/>
              <a:t> </a:t>
            </a:r>
            <a:r>
              <a:rPr lang="en-US" i="1" dirty="0" err="1"/>
              <a:t>rešenje</a:t>
            </a:r>
            <a:r>
              <a:rPr lang="en-US" i="1" dirty="0"/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47D734-C543-D831-D352-A37FB06DF1B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44360" y="1856519"/>
            <a:ext cx="2598840" cy="1799280"/>
          </a:xfrm>
        </p:spPr>
        <p:txBody>
          <a:bodyPr/>
          <a:lstStyle/>
          <a:p>
            <a:pPr lvl="0">
              <a:spcBef>
                <a:spcPts val="0"/>
              </a:spcBef>
              <a:spcAft>
                <a:spcPts val="1582"/>
              </a:spcAft>
              <a:buNone/>
            </a:pPr>
            <a:r>
              <a:rPr lang="en-US" dirty="0"/>
              <a:t>“</a:t>
            </a:r>
            <a:r>
              <a:rPr lang="en-US" dirty="0" err="1"/>
              <a:t>Fotonu</a:t>
            </a:r>
            <a:r>
              <a:rPr lang="en-US" dirty="0"/>
              <a:t> </a:t>
            </a:r>
            <a:r>
              <a:rPr lang="en-US" dirty="0" err="1"/>
              <a:t>treba</a:t>
            </a:r>
            <a:r>
              <a:rPr lang="en-US" dirty="0"/>
              <a:t> </a:t>
            </a:r>
            <a:r>
              <a:rPr lang="en-US" dirty="0" err="1"/>
              <a:t>xyz</a:t>
            </a:r>
            <a:r>
              <a:rPr lang="en-US" dirty="0"/>
              <a:t> </a:t>
            </a:r>
            <a:r>
              <a:rPr lang="en-US" dirty="0" err="1"/>
              <a:t>godina</a:t>
            </a:r>
            <a:r>
              <a:rPr lang="en-US" dirty="0"/>
              <a:t> da </a:t>
            </a:r>
            <a:r>
              <a:rPr lang="en-US" dirty="0" err="1"/>
              <a:t>pobegne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centra </a:t>
            </a:r>
            <a:r>
              <a:rPr lang="en-US" dirty="0" err="1"/>
              <a:t>Sunca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zašto</a:t>
            </a:r>
            <a:r>
              <a:rPr lang="en-US" dirty="0"/>
              <a:t> ja ne </a:t>
            </a:r>
            <a:r>
              <a:rPr lang="en-US" dirty="0" err="1"/>
              <a:t>volim</a:t>
            </a:r>
            <a:r>
              <a:rPr lang="en-US" dirty="0"/>
              <a:t>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priču</a:t>
            </a:r>
            <a:r>
              <a:rPr lang="en-US" dirty="0"/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280AF5-99FD-2BB7-0563-CB7CD0D6C3E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971800" y="518039"/>
            <a:ext cx="7025760" cy="4476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76753-9111-ADE5-2AC0-B606E888287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 dirty="0" err="1"/>
              <a:t>Još</a:t>
            </a:r>
            <a:r>
              <a:rPr lang="en-US" dirty="0"/>
              <a:t> par </a:t>
            </a:r>
            <a:r>
              <a:rPr lang="en-US" dirty="0" err="1"/>
              <a:t>pitanja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E8521-C674-6FF4-C3C9-4982D3D32FB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842039"/>
            <a:ext cx="9552960" cy="4446360"/>
          </a:xfrm>
        </p:spPr>
        <p:txBody>
          <a:bodyPr/>
          <a:lstStyle/>
          <a:p>
            <a:pPr marL="285750" indent="-28575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U </a:t>
            </a:r>
            <a:r>
              <a:rPr lang="en-US" dirty="0" err="1"/>
              <a:t>procesu</a:t>
            </a:r>
            <a:r>
              <a:rPr lang="en-US" dirty="0"/>
              <a:t> </a:t>
            </a:r>
            <a:r>
              <a:rPr lang="en-US" dirty="0" err="1"/>
              <a:t>apsorpcije</a:t>
            </a:r>
            <a:r>
              <a:rPr lang="en-US" dirty="0"/>
              <a:t> u </a:t>
            </a:r>
            <a:r>
              <a:rPr lang="en-US" dirty="0" err="1"/>
              <a:t>spektralnoj</a:t>
            </a:r>
            <a:r>
              <a:rPr lang="en-US" dirty="0"/>
              <a:t> </a:t>
            </a:r>
            <a:r>
              <a:rPr lang="en-US" dirty="0" err="1"/>
              <a:t>liniji</a:t>
            </a:r>
            <a:r>
              <a:rPr lang="en-US" dirty="0"/>
              <a:t>, </a:t>
            </a:r>
            <a:r>
              <a:rPr lang="en-US" dirty="0" err="1"/>
              <a:t>foton</a:t>
            </a:r>
            <a:r>
              <a:rPr lang="en-US" dirty="0"/>
              <a:t> </a:t>
            </a:r>
            <a:r>
              <a:rPr lang="en-US" dirty="0" err="1"/>
              <a:t>treba</a:t>
            </a:r>
            <a:r>
              <a:rPr lang="en-US" dirty="0"/>
              <a:t> da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odredjenu</a:t>
            </a:r>
            <a:r>
              <a:rPr lang="en-US" dirty="0"/>
              <a:t> </a:t>
            </a:r>
            <a:r>
              <a:rPr lang="en-US" dirty="0" err="1"/>
              <a:t>energiju</a:t>
            </a:r>
            <a:r>
              <a:rPr lang="en-US" dirty="0"/>
              <a:t> da bi </a:t>
            </a:r>
            <a:r>
              <a:rPr lang="en-US" dirty="0" err="1"/>
              <a:t>ekscitovao</a:t>
            </a:r>
            <a:r>
              <a:rPr lang="en-US" dirty="0"/>
              <a:t> atom.</a:t>
            </a:r>
          </a:p>
          <a:p>
            <a:pPr marL="285750" indent="-28575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Kako</a:t>
            </a:r>
            <a:r>
              <a:rPr lang="en-US" dirty="0"/>
              <a:t> se “</a:t>
            </a:r>
            <a:r>
              <a:rPr lang="en-US" dirty="0" err="1"/>
              <a:t>potrefi</a:t>
            </a:r>
            <a:r>
              <a:rPr lang="en-US" dirty="0"/>
              <a:t>” da </a:t>
            </a:r>
            <a:r>
              <a:rPr lang="en-US" dirty="0" err="1"/>
              <a:t>foton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baš</a:t>
            </a:r>
            <a:r>
              <a:rPr lang="en-US" dirty="0"/>
              <a:t> </a:t>
            </a:r>
            <a:r>
              <a:rPr lang="en-US" dirty="0" err="1"/>
              <a:t>tačno</a:t>
            </a:r>
            <a:r>
              <a:rPr lang="en-US" dirty="0"/>
              <a:t> </a:t>
            </a:r>
            <a:r>
              <a:rPr lang="en-US" dirty="0" err="1"/>
              <a:t>potrebnu</a:t>
            </a:r>
            <a:r>
              <a:rPr lang="en-US" dirty="0"/>
              <a:t> </a:t>
            </a:r>
            <a:r>
              <a:rPr lang="en-US" dirty="0" err="1"/>
              <a:t>energiju</a:t>
            </a:r>
            <a:r>
              <a:rPr lang="en-US" dirty="0"/>
              <a:t> / </a:t>
            </a:r>
            <a:r>
              <a:rPr lang="en-US" dirty="0" err="1"/>
              <a:t>frekvenciju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EF802-614A-0109-801E-E79F0D7E152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76280" y="2533680"/>
            <a:ext cx="7430040" cy="2495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D059D-E9D4-99AA-7E7C-1E92886EB59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/>
              <a:t>Odgovor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431F7-2FD1-4705-A611-3BD4AACA062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842039"/>
            <a:ext cx="9552960" cy="4446360"/>
          </a:xfrm>
        </p:spPr>
        <p:txBody>
          <a:bodyPr/>
          <a:lstStyle/>
          <a:p>
            <a:pPr marL="285750" indent="-28575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U </a:t>
            </a:r>
            <a:r>
              <a:rPr lang="en-US" dirty="0" err="1"/>
              <a:t>procesu</a:t>
            </a:r>
            <a:r>
              <a:rPr lang="en-US" dirty="0"/>
              <a:t> </a:t>
            </a:r>
            <a:r>
              <a:rPr lang="en-US" dirty="0" err="1"/>
              <a:t>apsorpcije</a:t>
            </a:r>
            <a:r>
              <a:rPr lang="en-US" dirty="0"/>
              <a:t> u </a:t>
            </a:r>
            <a:r>
              <a:rPr lang="en-US" dirty="0" err="1"/>
              <a:t>spektralnoj</a:t>
            </a:r>
            <a:r>
              <a:rPr lang="en-US" dirty="0"/>
              <a:t> </a:t>
            </a:r>
            <a:r>
              <a:rPr lang="en-US" dirty="0" err="1"/>
              <a:t>liniji</a:t>
            </a:r>
            <a:r>
              <a:rPr lang="en-US" dirty="0"/>
              <a:t>, </a:t>
            </a:r>
            <a:r>
              <a:rPr lang="en-US" dirty="0" err="1"/>
              <a:t>foton</a:t>
            </a:r>
            <a:r>
              <a:rPr lang="en-US" dirty="0"/>
              <a:t> </a:t>
            </a:r>
            <a:r>
              <a:rPr lang="en-US" dirty="0" err="1"/>
              <a:t>treba</a:t>
            </a:r>
            <a:r>
              <a:rPr lang="en-US" dirty="0"/>
              <a:t> da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odredjenu</a:t>
            </a:r>
            <a:r>
              <a:rPr lang="en-US" dirty="0"/>
              <a:t> </a:t>
            </a:r>
            <a:r>
              <a:rPr lang="en-US" dirty="0" err="1"/>
              <a:t>energiju</a:t>
            </a:r>
            <a:r>
              <a:rPr lang="en-US" dirty="0"/>
              <a:t> da bi </a:t>
            </a:r>
            <a:r>
              <a:rPr lang="en-US" dirty="0" err="1"/>
              <a:t>ekscitovao</a:t>
            </a:r>
            <a:r>
              <a:rPr lang="en-US" dirty="0"/>
              <a:t> atom.</a:t>
            </a:r>
          </a:p>
          <a:p>
            <a:pPr marL="285750" indent="-28575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Kako</a:t>
            </a:r>
            <a:r>
              <a:rPr lang="en-US" dirty="0"/>
              <a:t> se “</a:t>
            </a:r>
            <a:r>
              <a:rPr lang="en-US" dirty="0" err="1"/>
              <a:t>potrefi</a:t>
            </a:r>
            <a:r>
              <a:rPr lang="en-US" dirty="0"/>
              <a:t>” da </a:t>
            </a:r>
            <a:r>
              <a:rPr lang="en-US" dirty="0" err="1"/>
              <a:t>foton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baš</a:t>
            </a:r>
            <a:r>
              <a:rPr lang="en-US" dirty="0"/>
              <a:t> </a:t>
            </a:r>
            <a:r>
              <a:rPr lang="en-US" dirty="0" err="1"/>
              <a:t>tačno</a:t>
            </a:r>
            <a:r>
              <a:rPr lang="en-US" dirty="0"/>
              <a:t> </a:t>
            </a:r>
            <a:r>
              <a:rPr lang="en-US" dirty="0" err="1"/>
              <a:t>potrebnu</a:t>
            </a:r>
            <a:r>
              <a:rPr lang="en-US" dirty="0"/>
              <a:t> </a:t>
            </a:r>
            <a:r>
              <a:rPr lang="en-US" dirty="0" err="1"/>
              <a:t>energiju</a:t>
            </a:r>
            <a:r>
              <a:rPr lang="en-US" dirty="0"/>
              <a:t> / </a:t>
            </a:r>
            <a:r>
              <a:rPr lang="en-US" dirty="0" err="1"/>
              <a:t>frekvenciju</a:t>
            </a:r>
            <a:r>
              <a:rPr lang="en-US" dirty="0"/>
              <a:t>?</a:t>
            </a:r>
          </a:p>
          <a:p>
            <a:pPr marL="285750" indent="-28575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b="1" dirty="0"/>
              <a:t>Ne </a:t>
            </a:r>
            <a:r>
              <a:rPr lang="en-US" b="1" dirty="0" err="1"/>
              <a:t>postoji</a:t>
            </a:r>
            <a:r>
              <a:rPr lang="en-US" b="1" dirty="0"/>
              <a:t> </a:t>
            </a:r>
            <a:r>
              <a:rPr lang="en-US" b="1" dirty="0" err="1"/>
              <a:t>pojam</a:t>
            </a:r>
            <a:r>
              <a:rPr lang="en-US" b="1" dirty="0"/>
              <a:t> </a:t>
            </a:r>
            <a:r>
              <a:rPr lang="en-US" b="1" dirty="0" err="1"/>
              <a:t>kao</a:t>
            </a:r>
            <a:r>
              <a:rPr lang="en-US" b="1" dirty="0"/>
              <a:t> </a:t>
            </a:r>
            <a:r>
              <a:rPr lang="en-US" b="1" dirty="0" err="1"/>
              <a:t>što</a:t>
            </a:r>
            <a:r>
              <a:rPr lang="en-US" b="1" dirty="0"/>
              <a:t> je “</a:t>
            </a:r>
            <a:r>
              <a:rPr lang="en-US" b="1" dirty="0" err="1"/>
              <a:t>tačno</a:t>
            </a:r>
            <a:r>
              <a:rPr lang="en-US" b="1" dirty="0"/>
              <a:t> </a:t>
            </a:r>
            <a:r>
              <a:rPr lang="en-US" b="1" dirty="0" err="1"/>
              <a:t>odredjena</a:t>
            </a:r>
            <a:r>
              <a:rPr lang="en-US" b="1" dirty="0"/>
              <a:t> </a:t>
            </a:r>
            <a:r>
              <a:rPr lang="en-US" b="1" dirty="0" err="1"/>
              <a:t>energija</a:t>
            </a:r>
            <a:r>
              <a:rPr lang="en-US" b="1" dirty="0"/>
              <a:t>” (</a:t>
            </a:r>
            <a:r>
              <a:rPr lang="en-US" b="1" dirty="0" err="1"/>
              <a:t>ili</a:t>
            </a:r>
            <a:r>
              <a:rPr lang="en-US" b="1" dirty="0"/>
              <a:t> </a:t>
            </a:r>
            <a:r>
              <a:rPr lang="en-US" b="1" dirty="0" err="1"/>
              <a:t>bilo</a:t>
            </a:r>
            <a:r>
              <a:rPr lang="en-US" b="1" dirty="0"/>
              <a:t> </a:t>
            </a:r>
            <a:r>
              <a:rPr lang="en-US" b="1" dirty="0" err="1"/>
              <a:t>koja</a:t>
            </a:r>
            <a:r>
              <a:rPr lang="en-US" b="1" dirty="0"/>
              <a:t> </a:t>
            </a:r>
            <a:r>
              <a:rPr lang="en-US" b="1" dirty="0" err="1"/>
              <a:t>talasna</a:t>
            </a:r>
            <a:r>
              <a:rPr lang="en-US" b="1" dirty="0"/>
              <a:t> </a:t>
            </a:r>
            <a:r>
              <a:rPr lang="en-US" b="1" dirty="0" err="1"/>
              <a:t>dužina</a:t>
            </a:r>
            <a:r>
              <a:rPr lang="en-US" b="1" dirty="0"/>
              <a:t>)</a:t>
            </a:r>
          </a:p>
          <a:p>
            <a:pPr marL="285750" indent="-28575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Usled</a:t>
            </a:r>
            <a:r>
              <a:rPr lang="en-US" dirty="0"/>
              <a:t> Heisenberg-</a:t>
            </a:r>
            <a:r>
              <a:rPr lang="en-US" dirty="0" err="1"/>
              <a:t>ovog</a:t>
            </a:r>
            <a:r>
              <a:rPr lang="en-US" dirty="0"/>
              <a:t> </a:t>
            </a:r>
            <a:r>
              <a:rPr lang="en-US" dirty="0" err="1"/>
              <a:t>principa</a:t>
            </a:r>
            <a:r>
              <a:rPr lang="en-US" dirty="0"/>
              <a:t>, </a:t>
            </a:r>
            <a:r>
              <a:rPr lang="en-US" dirty="0" err="1"/>
              <a:t>energije</a:t>
            </a:r>
            <a:r>
              <a:rPr lang="en-US" dirty="0"/>
              <a:t> </a:t>
            </a:r>
            <a:r>
              <a:rPr lang="en-US" dirty="0" err="1"/>
              <a:t>nivoa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“</a:t>
            </a:r>
            <a:r>
              <a:rPr lang="en-US" dirty="0" err="1"/>
              <a:t>razmazane</a:t>
            </a:r>
            <a:r>
              <a:rPr lang="en-US" dirty="0"/>
              <a:t>”.</a:t>
            </a:r>
          </a:p>
          <a:p>
            <a:pPr marL="285750" indent="-28575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Povrh</a:t>
            </a:r>
            <a:r>
              <a:rPr lang="en-US" dirty="0"/>
              <a:t> toga, </a:t>
            </a:r>
            <a:r>
              <a:rPr lang="en-US" dirty="0" err="1"/>
              <a:t>imamo</a:t>
            </a:r>
            <a:r>
              <a:rPr lang="en-US" dirty="0"/>
              <a:t> </a:t>
            </a:r>
            <a:r>
              <a:rPr lang="en-US" dirty="0" err="1"/>
              <a:t>Doplerovsko</a:t>
            </a:r>
            <a:r>
              <a:rPr lang="en-US" dirty="0"/>
              <a:t> </a:t>
            </a:r>
            <a:r>
              <a:rPr lang="en-US" dirty="0" err="1"/>
              <a:t>širenje</a:t>
            </a:r>
            <a:r>
              <a:rPr lang="en-US" dirty="0"/>
              <a:t> </a:t>
            </a:r>
            <a:r>
              <a:rPr lang="en-US" dirty="0" err="1"/>
              <a:t>usled</a:t>
            </a:r>
            <a:r>
              <a:rPr lang="en-US" dirty="0"/>
              <a:t> </a:t>
            </a:r>
            <a:r>
              <a:rPr lang="en-US" dirty="0" err="1"/>
              <a:t>haotičnog</a:t>
            </a:r>
            <a:r>
              <a:rPr lang="en-US" dirty="0"/>
              <a:t> </a:t>
            </a:r>
            <a:r>
              <a:rPr lang="en-US" dirty="0" err="1"/>
              <a:t>kretanja</a:t>
            </a:r>
            <a:r>
              <a:rPr lang="en-US" dirty="0"/>
              <a:t> </a:t>
            </a:r>
            <a:r>
              <a:rPr lang="en-US" dirty="0" err="1"/>
              <a:t>čestica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tzv</a:t>
            </a:r>
            <a:r>
              <a:rPr lang="en-US" dirty="0"/>
              <a:t>. </a:t>
            </a:r>
            <a:r>
              <a:rPr lang="en-US" dirty="0" err="1"/>
              <a:t>sudarno</a:t>
            </a:r>
            <a:r>
              <a:rPr lang="en-US" dirty="0"/>
              <a:t> </a:t>
            </a:r>
            <a:r>
              <a:rPr lang="en-US" dirty="0" err="1"/>
              <a:t>širenje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dodatno</a:t>
            </a:r>
            <a:r>
              <a:rPr lang="en-US" dirty="0"/>
              <a:t> “</a:t>
            </a:r>
            <a:r>
              <a:rPr lang="en-US" dirty="0" err="1"/>
              <a:t>širi</a:t>
            </a:r>
            <a:r>
              <a:rPr lang="en-US" dirty="0"/>
              <a:t>” </a:t>
            </a:r>
            <a:r>
              <a:rPr lang="en-US" dirty="0" err="1"/>
              <a:t>nivoe</a:t>
            </a:r>
            <a:r>
              <a:rPr lang="en-US" dirty="0"/>
              <a:t>, pa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liniju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7F58A-3608-2BF1-948D-C957EC5C53B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Pitanje: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348E1B-FAD4-43FA-AFA8-9DD042054AE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914039"/>
            <a:ext cx="5209560" cy="4446360"/>
          </a:xfrm>
        </p:spPr>
        <p:txBody>
          <a:bodyPr/>
          <a:lstStyle/>
          <a:p>
            <a:pPr marL="285750" indent="-28575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Zašto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ovako</a:t>
            </a:r>
            <a:r>
              <a:rPr lang="en-US" dirty="0"/>
              <a:t> </a:t>
            </a:r>
            <a:r>
              <a:rPr lang="en-US" dirty="0" err="1"/>
              <a:t>jaka</a:t>
            </a:r>
            <a:r>
              <a:rPr lang="en-US" dirty="0"/>
              <a:t> </a:t>
            </a:r>
            <a:r>
              <a:rPr lang="en-US" dirty="0" err="1"/>
              <a:t>apsorpciona</a:t>
            </a:r>
            <a:r>
              <a:rPr lang="en-US" dirty="0"/>
              <a:t> </a:t>
            </a:r>
            <a:r>
              <a:rPr lang="en-US" dirty="0" err="1"/>
              <a:t>linija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je </a:t>
            </a:r>
            <a:r>
              <a:rPr lang="en-US" dirty="0" err="1"/>
              <a:t>čuvena</a:t>
            </a:r>
            <a:r>
              <a:rPr lang="en-US" dirty="0"/>
              <a:t> H-alfa, ne </a:t>
            </a:r>
            <a:r>
              <a:rPr lang="en-US" dirty="0" err="1"/>
              <a:t>dostiže</a:t>
            </a:r>
            <a:r>
              <a:rPr lang="en-US" dirty="0"/>
              <a:t> </a:t>
            </a:r>
            <a:r>
              <a:rPr lang="en-US" dirty="0" err="1"/>
              <a:t>nulti</a:t>
            </a:r>
            <a:r>
              <a:rPr lang="en-US" dirty="0"/>
              <a:t> </a:t>
            </a:r>
            <a:r>
              <a:rPr lang="en-US" dirty="0" err="1"/>
              <a:t>intenzitet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3B693C-E12A-BCCB-2349-4C2C9658DCF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447520" y="1181160"/>
            <a:ext cx="4629240" cy="3848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C451F-DCF8-E08B-DFF0-E2672AECE01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Pitanje: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04BA5-1F67-A2C3-B80E-F938BA63C1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914039"/>
            <a:ext cx="5209560" cy="4446360"/>
          </a:xfrm>
        </p:spPr>
        <p:txBody>
          <a:bodyPr/>
          <a:lstStyle/>
          <a:p>
            <a:pPr marL="285750" indent="-28575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Verovali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ne, ne </a:t>
            </a:r>
            <a:r>
              <a:rPr lang="en-US" dirty="0" err="1"/>
              <a:t>postoje</a:t>
            </a:r>
            <a:r>
              <a:rPr lang="en-US" dirty="0"/>
              <a:t> “</a:t>
            </a:r>
            <a:r>
              <a:rPr lang="en-US" dirty="0" err="1"/>
              <a:t>apsorpcioni</a:t>
            </a:r>
            <a:r>
              <a:rPr lang="en-US" dirty="0"/>
              <a:t>” </a:t>
            </a:r>
            <a:r>
              <a:rPr lang="en-US" dirty="0" err="1"/>
              <a:t>ili</a:t>
            </a:r>
            <a:r>
              <a:rPr lang="en-US" dirty="0"/>
              <a:t> “</a:t>
            </a:r>
            <a:r>
              <a:rPr lang="en-US" dirty="0" err="1"/>
              <a:t>emisioni</a:t>
            </a:r>
            <a:r>
              <a:rPr lang="en-US" dirty="0"/>
              <a:t>” </a:t>
            </a:r>
            <a:r>
              <a:rPr lang="en-US" dirty="0" err="1"/>
              <a:t>spektri</a:t>
            </a:r>
            <a:endParaRPr lang="en-US" dirty="0"/>
          </a:p>
          <a:p>
            <a:pPr marL="285750" indent="-28575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Spektar</a:t>
            </a:r>
            <a:r>
              <a:rPr lang="en-US" dirty="0"/>
              <a:t> je </a:t>
            </a:r>
            <a:r>
              <a:rPr lang="en-US" dirty="0" err="1"/>
              <a:t>rezultat</a:t>
            </a:r>
            <a:r>
              <a:rPr lang="en-US" dirty="0"/>
              <a:t> </a:t>
            </a:r>
            <a:r>
              <a:rPr lang="en-US" dirty="0" err="1"/>
              <a:t>procesa</a:t>
            </a:r>
            <a:r>
              <a:rPr lang="en-US" dirty="0"/>
              <a:t> </a:t>
            </a:r>
            <a:r>
              <a:rPr lang="en-US" dirty="0" err="1"/>
              <a:t>apsorpcije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emisije</a:t>
            </a:r>
            <a:r>
              <a:rPr lang="en-US" dirty="0"/>
              <a:t> od </a:t>
            </a:r>
            <a:r>
              <a:rPr lang="en-US" dirty="0" err="1"/>
              <a:t>njihovog</a:t>
            </a:r>
            <a:r>
              <a:rPr lang="en-US" dirty="0"/>
              <a:t> </a:t>
            </a:r>
            <a:r>
              <a:rPr lang="en-US" dirty="0" err="1"/>
              <a:t>odnosa</a:t>
            </a:r>
            <a:r>
              <a:rPr lang="en-US" dirty="0"/>
              <a:t> </a:t>
            </a:r>
            <a:r>
              <a:rPr lang="en-US" dirty="0" err="1"/>
              <a:t>zavisi</a:t>
            </a:r>
            <a:r>
              <a:rPr lang="en-US" dirty="0"/>
              <a:t> da li </a:t>
            </a:r>
            <a:r>
              <a:rPr lang="en-US" dirty="0" err="1"/>
              <a:t>će</a:t>
            </a:r>
            <a:r>
              <a:rPr lang="en-US" dirty="0"/>
              <a:t> </a:t>
            </a:r>
            <a:r>
              <a:rPr lang="en-US" dirty="0" err="1"/>
              <a:t>linija</a:t>
            </a:r>
            <a:r>
              <a:rPr lang="en-US" dirty="0"/>
              <a:t> </a:t>
            </a:r>
            <a:r>
              <a:rPr lang="en-US" dirty="0" err="1"/>
              <a:t>biti</a:t>
            </a:r>
            <a:r>
              <a:rPr lang="en-US" dirty="0"/>
              <a:t> “</a:t>
            </a:r>
            <a:r>
              <a:rPr lang="en-US" dirty="0" err="1"/>
              <a:t>apsorpciona</a:t>
            </a:r>
            <a:r>
              <a:rPr lang="en-US" dirty="0"/>
              <a:t>” </a:t>
            </a:r>
            <a:r>
              <a:rPr lang="en-US" dirty="0" err="1"/>
              <a:t>ili</a:t>
            </a:r>
            <a:r>
              <a:rPr lang="en-US" dirty="0"/>
              <a:t> “</a:t>
            </a:r>
            <a:r>
              <a:rPr lang="en-US" dirty="0" err="1"/>
              <a:t>emisiona</a:t>
            </a:r>
            <a:r>
              <a:rPr lang="en-US" dirty="0"/>
              <a:t>”</a:t>
            </a:r>
          </a:p>
          <a:p>
            <a:pPr marL="285750" indent="-28575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Npr</a:t>
            </a:r>
            <a:r>
              <a:rPr lang="en-US" dirty="0"/>
              <a:t>. </a:t>
            </a:r>
            <a:r>
              <a:rPr lang="en-US" dirty="0" err="1"/>
              <a:t>ako</a:t>
            </a:r>
            <a:r>
              <a:rPr lang="en-US" dirty="0"/>
              <a:t> bi </a:t>
            </a:r>
            <a:r>
              <a:rPr lang="en-US" dirty="0" err="1"/>
              <a:t>nekim</a:t>
            </a:r>
            <a:r>
              <a:rPr lang="en-US" dirty="0"/>
              <a:t> </a:t>
            </a:r>
            <a:r>
              <a:rPr lang="en-US" dirty="0" err="1"/>
              <a:t>čudom</a:t>
            </a:r>
            <a:r>
              <a:rPr lang="en-US" dirty="0"/>
              <a:t> </a:t>
            </a:r>
            <a:r>
              <a:rPr lang="en-US" dirty="0" err="1"/>
              <a:t>zvezda</a:t>
            </a:r>
            <a:r>
              <a:rPr lang="en-US" dirty="0"/>
              <a:t> </a:t>
            </a:r>
            <a:r>
              <a:rPr lang="en-US" dirty="0" err="1"/>
              <a:t>bila</a:t>
            </a:r>
            <a:r>
              <a:rPr lang="en-US" dirty="0"/>
              <a:t> u </a:t>
            </a:r>
            <a:r>
              <a:rPr lang="en-US" dirty="0" err="1"/>
              <a:t>termalnoj</a:t>
            </a:r>
            <a:r>
              <a:rPr lang="en-US" dirty="0"/>
              <a:t> </a:t>
            </a:r>
            <a:r>
              <a:rPr lang="en-US" dirty="0" err="1"/>
              <a:t>ravnoteži</a:t>
            </a:r>
            <a:r>
              <a:rPr lang="en-US" dirty="0"/>
              <a:t>, </a:t>
            </a:r>
            <a:r>
              <a:rPr lang="en-US" dirty="0" err="1"/>
              <a:t>prelazi</a:t>
            </a:r>
            <a:r>
              <a:rPr lang="en-US" dirty="0"/>
              <a:t> u </a:t>
            </a:r>
            <a:r>
              <a:rPr lang="en-US" dirty="0" err="1"/>
              <a:t>linijama</a:t>
            </a:r>
            <a:r>
              <a:rPr lang="en-US" dirty="0"/>
              <a:t> bi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kraju</a:t>
            </a:r>
            <a:r>
              <a:rPr lang="en-US" dirty="0"/>
              <a:t> </a:t>
            </a:r>
            <a:r>
              <a:rPr lang="en-US" dirty="0" err="1"/>
              <a:t>ipak</a:t>
            </a:r>
            <a:r>
              <a:rPr lang="en-US" dirty="0"/>
              <a:t> </a:t>
            </a:r>
            <a:r>
              <a:rPr lang="en-US" dirty="0" err="1"/>
              <a:t>dali</a:t>
            </a:r>
            <a:r>
              <a:rPr lang="en-US" dirty="0"/>
              <a:t> </a:t>
            </a:r>
            <a:r>
              <a:rPr lang="en-US" dirty="0" err="1"/>
              <a:t>spektar</a:t>
            </a:r>
            <a:r>
              <a:rPr lang="en-US" dirty="0"/>
              <a:t> </a:t>
            </a:r>
            <a:r>
              <a:rPr lang="en-US" dirty="0" err="1"/>
              <a:t>apsolutno</a:t>
            </a:r>
            <a:r>
              <a:rPr lang="en-US" dirty="0"/>
              <a:t> </a:t>
            </a:r>
            <a:r>
              <a:rPr lang="en-US" dirty="0" err="1"/>
              <a:t>crnog</a:t>
            </a:r>
            <a:r>
              <a:rPr lang="en-US" dirty="0"/>
              <a:t> </a:t>
            </a:r>
            <a:r>
              <a:rPr lang="en-US" dirty="0" err="1"/>
              <a:t>tela</a:t>
            </a:r>
            <a:r>
              <a:rPr lang="en-US" dirty="0"/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BDDC30-01E9-B119-50C9-076583B6147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447520" y="1181160"/>
            <a:ext cx="4629240" cy="3848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3D2F3-CB85-D10C-76BC-CC0BB2E338F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/>
              <a:t>Pitanje: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6725D9-1D1A-C7FC-D0E7-044374F977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spcBef>
                <a:spcPts val="0"/>
              </a:spcBef>
              <a:spcAft>
                <a:spcPts val="1582"/>
              </a:spcAft>
            </a:pPr>
            <a:r>
              <a:rPr lang="en-US"/>
              <a:t>Šta se dešava sa atomom nakon što ga foton ekscituje?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9C61D0-2891-3555-E1C6-CF97CBCB0A9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828800"/>
            <a:ext cx="9039960" cy="27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6ADE0-1A17-D6AD-F8EA-E7FE797D950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Odgovor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F64A6E-DD8B-FF84-9B80-661F3D8F446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Svi </a:t>
            </a:r>
            <a:r>
              <a:rPr lang="en-US" dirty="0" err="1"/>
              <a:t>želimo</a:t>
            </a:r>
            <a:r>
              <a:rPr lang="en-US" dirty="0"/>
              <a:t> da </a:t>
            </a:r>
            <a:r>
              <a:rPr lang="en-US" dirty="0" err="1"/>
              <a:t>kažemo</a:t>
            </a:r>
            <a:r>
              <a:rPr lang="en-US" dirty="0"/>
              <a:t> da atom </a:t>
            </a:r>
            <a:r>
              <a:rPr lang="en-US" dirty="0" err="1"/>
              <a:t>biva</a:t>
            </a:r>
            <a:r>
              <a:rPr lang="en-US" dirty="0"/>
              <a:t> de-</a:t>
            </a:r>
            <a:r>
              <a:rPr lang="en-US" dirty="0" err="1"/>
              <a:t>eskcitovan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da </a:t>
            </a:r>
            <a:r>
              <a:rPr lang="en-US" dirty="0" err="1"/>
              <a:t>emituje</a:t>
            </a:r>
            <a:r>
              <a:rPr lang="en-US" dirty="0"/>
              <a:t> </a:t>
            </a:r>
            <a:r>
              <a:rPr lang="en-US" dirty="0" err="1"/>
              <a:t>foton</a:t>
            </a:r>
            <a:endParaRPr lang="en-US" dirty="0"/>
          </a:p>
          <a:p>
            <a:pPr marL="285750" indent="-28575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Čak</a:t>
            </a:r>
            <a:r>
              <a:rPr lang="en-US" dirty="0"/>
              <a:t> </a:t>
            </a:r>
            <a:r>
              <a:rPr lang="en-US" dirty="0" err="1"/>
              <a:t>iako</a:t>
            </a:r>
            <a:r>
              <a:rPr lang="en-US" dirty="0"/>
              <a:t> </a:t>
            </a:r>
            <a:r>
              <a:rPr lang="en-US" dirty="0" err="1"/>
              <a:t>nema</a:t>
            </a:r>
            <a:r>
              <a:rPr lang="en-US" dirty="0"/>
              <a:t> </a:t>
            </a:r>
            <a:r>
              <a:rPr lang="en-US" dirty="0" err="1"/>
              <a:t>drugih</a:t>
            </a:r>
            <a:r>
              <a:rPr lang="en-US" dirty="0"/>
              <a:t> </a:t>
            </a:r>
            <a:r>
              <a:rPr lang="en-US" dirty="0" err="1"/>
              <a:t>relevantnih</a:t>
            </a:r>
            <a:r>
              <a:rPr lang="en-US" dirty="0"/>
              <a:t> </a:t>
            </a:r>
            <a:r>
              <a:rPr lang="en-US" dirty="0" err="1"/>
              <a:t>nivoa</a:t>
            </a:r>
            <a:r>
              <a:rPr lang="en-US" dirty="0"/>
              <a:t> za “</a:t>
            </a:r>
            <a:r>
              <a:rPr lang="en-US" dirty="0" err="1"/>
              <a:t>kaskadne</a:t>
            </a:r>
            <a:r>
              <a:rPr lang="en-US" dirty="0"/>
              <a:t>” </a:t>
            </a:r>
            <a:r>
              <a:rPr lang="en-US" dirty="0" err="1"/>
              <a:t>prelaze</a:t>
            </a:r>
            <a:r>
              <a:rPr lang="en-US" dirty="0"/>
              <a:t>, atom </a:t>
            </a:r>
            <a:r>
              <a:rPr lang="en-US" dirty="0" err="1"/>
              <a:t>može</a:t>
            </a:r>
            <a:r>
              <a:rPr lang="en-US" dirty="0"/>
              <a:t> da se de-</a:t>
            </a:r>
            <a:r>
              <a:rPr lang="en-US" dirty="0" err="1"/>
              <a:t>ekscituje</a:t>
            </a:r>
            <a:r>
              <a:rPr lang="en-US" dirty="0"/>
              <a:t> </a:t>
            </a:r>
            <a:r>
              <a:rPr lang="en-US" b="1" dirty="0" err="1"/>
              <a:t>sudarno</a:t>
            </a:r>
            <a:r>
              <a:rPr lang="en-US" b="1" dirty="0"/>
              <a:t>, </a:t>
            </a:r>
            <a:r>
              <a:rPr lang="en-US" dirty="0" err="1"/>
              <a:t>i</a:t>
            </a:r>
            <a:r>
              <a:rPr lang="en-US" dirty="0"/>
              <a:t> u </a:t>
            </a:r>
            <a:r>
              <a:rPr lang="en-US" dirty="0" err="1"/>
              <a:t>stvari</a:t>
            </a:r>
            <a:r>
              <a:rPr lang="en-US" dirty="0"/>
              <a:t> se </a:t>
            </a:r>
            <a:r>
              <a:rPr lang="en-US" dirty="0" err="1"/>
              <a:t>većina</a:t>
            </a:r>
            <a:r>
              <a:rPr lang="en-US" dirty="0"/>
              <a:t> </a:t>
            </a:r>
            <a:r>
              <a:rPr lang="en-US" dirty="0" err="1"/>
              <a:t>atoma</a:t>
            </a:r>
            <a:r>
              <a:rPr lang="en-US" dirty="0"/>
              <a:t> </a:t>
            </a:r>
            <a:r>
              <a:rPr lang="en-US" dirty="0" err="1"/>
              <a:t>tako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de-</a:t>
            </a:r>
            <a:r>
              <a:rPr lang="en-US" dirty="0" err="1"/>
              <a:t>ekscituje</a:t>
            </a:r>
            <a:r>
              <a:rPr lang="en-US" dirty="0"/>
              <a:t> u </a:t>
            </a:r>
            <a:r>
              <a:rPr lang="en-US" dirty="0" err="1"/>
              <a:t>fotosferama</a:t>
            </a:r>
            <a:r>
              <a:rPr lang="en-US" dirty="0"/>
              <a:t> </a:t>
            </a:r>
            <a:r>
              <a:rPr lang="en-US" dirty="0" err="1"/>
              <a:t>zvezda</a:t>
            </a:r>
            <a:endParaRPr lang="en-US" dirty="0"/>
          </a:p>
          <a:p>
            <a:pPr marL="285750" indent="-28575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Ovo </a:t>
            </a:r>
            <a:r>
              <a:rPr lang="en-US" dirty="0" err="1"/>
              <a:t>znači</a:t>
            </a:r>
            <a:r>
              <a:rPr lang="en-US" dirty="0"/>
              <a:t> da je </a:t>
            </a:r>
            <a:r>
              <a:rPr lang="en-US" dirty="0" err="1"/>
              <a:t>foton</a:t>
            </a:r>
            <a:r>
              <a:rPr lang="en-US" dirty="0"/>
              <a:t> </a:t>
            </a:r>
            <a:r>
              <a:rPr lang="en-US" dirty="0" err="1"/>
              <a:t>zaista</a:t>
            </a:r>
            <a:r>
              <a:rPr lang="en-US" dirty="0"/>
              <a:t> </a:t>
            </a:r>
            <a:r>
              <a:rPr lang="en-US" b="1" dirty="0" err="1"/>
              <a:t>nestao</a:t>
            </a:r>
            <a:r>
              <a:rPr lang="en-US" b="1" dirty="0"/>
              <a:t>; </a:t>
            </a:r>
            <a:r>
              <a:rPr lang="en-US" b="1" dirty="0" err="1"/>
              <a:t>energija</a:t>
            </a:r>
            <a:r>
              <a:rPr lang="en-US" b="1" dirty="0"/>
              <a:t> mu je </a:t>
            </a:r>
            <a:r>
              <a:rPr lang="en-US" b="1" dirty="0" err="1"/>
              <a:t>pretvorena</a:t>
            </a:r>
            <a:r>
              <a:rPr lang="en-US" b="1" dirty="0"/>
              <a:t> u </a:t>
            </a:r>
            <a:r>
              <a:rPr lang="en-US" b="1" dirty="0" err="1"/>
              <a:t>termalnu</a:t>
            </a:r>
            <a:r>
              <a:rPr lang="en-US" b="1" dirty="0"/>
              <a:t> </a:t>
            </a:r>
            <a:r>
              <a:rPr lang="en-US" b="1" dirty="0" err="1"/>
              <a:t>energiju</a:t>
            </a:r>
            <a:r>
              <a:rPr lang="en-US" b="1" dirty="0"/>
              <a:t> </a:t>
            </a:r>
            <a:r>
              <a:rPr lang="en-US" b="1" dirty="0" err="1"/>
              <a:t>gasa</a:t>
            </a:r>
            <a:endParaRPr lang="en-US" b="1" dirty="0"/>
          </a:p>
          <a:p>
            <a:pPr marL="285750" indent="-28575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Ovaj</a:t>
            </a:r>
            <a:r>
              <a:rPr lang="en-US" dirty="0"/>
              <a:t> </a:t>
            </a:r>
            <a:r>
              <a:rPr lang="en-US" dirty="0" err="1"/>
              <a:t>proces</a:t>
            </a:r>
            <a:r>
              <a:rPr lang="en-US" dirty="0"/>
              <a:t> </a:t>
            </a:r>
            <a:r>
              <a:rPr lang="en-US" dirty="0" err="1"/>
              <a:t>će</a:t>
            </a:r>
            <a:r>
              <a:rPr lang="en-US" dirty="0"/>
              <a:t> </a:t>
            </a:r>
            <a:r>
              <a:rPr lang="en-US" dirty="0" err="1"/>
              <a:t>biti</a:t>
            </a:r>
            <a:r>
              <a:rPr lang="en-US" dirty="0"/>
              <a:t>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važan</a:t>
            </a:r>
            <a:r>
              <a:rPr lang="en-US" dirty="0"/>
              <a:t> da </a:t>
            </a:r>
            <a:r>
              <a:rPr lang="en-US" dirty="0" err="1"/>
              <a:t>shvatimo</a:t>
            </a:r>
            <a:r>
              <a:rPr lang="en-US" dirty="0"/>
              <a:t> </a:t>
            </a:r>
            <a:r>
              <a:rPr lang="en-US" dirty="0" err="1"/>
              <a:t>šta</a:t>
            </a:r>
            <a:r>
              <a:rPr lang="en-US" dirty="0"/>
              <a:t> je </a:t>
            </a:r>
            <a:r>
              <a:rPr lang="en-US" b="1" dirty="0" err="1"/>
              <a:t>lokalna</a:t>
            </a:r>
            <a:r>
              <a:rPr lang="en-US" b="1" dirty="0"/>
              <a:t> </a:t>
            </a:r>
            <a:r>
              <a:rPr lang="en-US" dirty="0" err="1"/>
              <a:t>termodinamička</a:t>
            </a:r>
            <a:r>
              <a:rPr lang="en-US" dirty="0"/>
              <a:t> </a:t>
            </a:r>
            <a:r>
              <a:rPr lang="en-US" dirty="0" err="1"/>
              <a:t>ravnoteža</a:t>
            </a:r>
            <a:r>
              <a:rPr lang="en-US" dirty="0"/>
              <a:t> (LTR)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18197</TotalTime>
  <Words>1447</Words>
  <Application>Microsoft Office PowerPoint</Application>
  <PresentationFormat>Custom</PresentationFormat>
  <Paragraphs>149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Aptos</vt:lpstr>
      <vt:lpstr>Arial</vt:lpstr>
      <vt:lpstr>Liberation Sans</vt:lpstr>
      <vt:lpstr>Liberation Serif</vt:lpstr>
      <vt:lpstr>Rubik</vt:lpstr>
      <vt:lpstr>Rubik Light</vt:lpstr>
      <vt:lpstr>StarSymbol</vt:lpstr>
      <vt:lpstr>Default</vt:lpstr>
      <vt:lpstr>PowerPoint Presentation</vt:lpstr>
      <vt:lpstr>Podsetnik</vt:lpstr>
      <vt:lpstr>PowerPoint Presentation</vt:lpstr>
      <vt:lpstr>Još par pitanja</vt:lpstr>
      <vt:lpstr>Odgovor</vt:lpstr>
      <vt:lpstr>Pitanje:</vt:lpstr>
      <vt:lpstr>Pitanje:</vt:lpstr>
      <vt:lpstr>Pitanje:</vt:lpstr>
      <vt:lpstr>Odgovor</vt:lpstr>
      <vt:lpstr>Podsetnik</vt:lpstr>
      <vt:lpstr>Podsetnik</vt:lpstr>
      <vt:lpstr>Jednačina prenosa zračenja</vt:lpstr>
      <vt:lpstr>Jednačina prenosa zračenja u 1D atmosferama</vt:lpstr>
      <vt:lpstr>Jednačina prenosa u 1D atmosferi</vt:lpstr>
      <vt:lpstr>Jednačina prenosa zračenja u 1D atmosferama</vt:lpstr>
      <vt:lpstr>Računanje izlaznog spektra</vt:lpstr>
      <vt:lpstr>Pitanje #1</vt:lpstr>
      <vt:lpstr>Formalno rešenje jednačine prenosa:</vt:lpstr>
      <vt:lpstr>Formalno rešenje jednačine prenosa:</vt:lpstr>
      <vt:lpstr>Još malo o optičkoj dubini:</vt:lpstr>
      <vt:lpstr>Pitanje:</vt:lpstr>
      <vt:lpstr>Pitanje:</vt:lpstr>
      <vt:lpstr>“Dubina formiranja”</vt:lpstr>
      <vt:lpstr>Setimo se</vt:lpstr>
      <vt:lpstr>Setimo se</vt:lpstr>
      <vt:lpstr>“Intuitivno” formalno rešenje</vt:lpstr>
      <vt:lpstr>Za funciju izvora – setimo se Kirchhoff-a</vt:lpstr>
      <vt:lpstr>Lokalna termodinamička ravnoteža - čestice</vt:lpstr>
      <vt:lpstr>I za kraj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Ivan Milic</cp:lastModifiedBy>
  <cp:revision>2091</cp:revision>
  <dcterms:created xsi:type="dcterms:W3CDTF">2021-01-12T21:16:47Z</dcterms:created>
  <dcterms:modified xsi:type="dcterms:W3CDTF">2024-10-22T10:24:24Z</dcterms:modified>
</cp:coreProperties>
</file>